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44"/>
  </p:handoutMasterIdLst>
  <p:sldIdLst>
    <p:sldId id="256" r:id="rId3"/>
    <p:sldId id="257" r:id="rId4"/>
    <p:sldId id="348" r:id="rId5"/>
    <p:sldId id="260" r:id="rId6"/>
    <p:sldId id="259" r:id="rId7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321" r:id="rId17"/>
    <p:sldId id="271" r:id="rId18"/>
    <p:sldId id="273" r:id="rId19"/>
    <p:sldId id="279" r:id="rId20"/>
    <p:sldId id="281" r:id="rId21"/>
    <p:sldId id="280" r:id="rId22"/>
    <p:sldId id="274" r:id="rId23"/>
    <p:sldId id="283" r:id="rId24"/>
    <p:sldId id="286" r:id="rId25"/>
    <p:sldId id="287" r:id="rId26"/>
    <p:sldId id="288" r:id="rId27"/>
    <p:sldId id="289" r:id="rId28"/>
    <p:sldId id="290" r:id="rId29"/>
    <p:sldId id="294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296" r:id="rId40"/>
    <p:sldId id="295" r:id="rId41"/>
    <p:sldId id="301" r:id="rId42"/>
    <p:sldId id="302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苹果</a:t>
            </a:r>
            <a:r>
              <a:rPr lang="en-US" altLang="zh-CN"/>
              <a:t>DToF</a:t>
            </a:r>
            <a:r>
              <a:rPr lang="zh-CN" altLang="en-US"/>
              <a:t>数据分析报告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楚门</a:t>
            </a:r>
            <a:endParaRPr lang="zh-CN" altLang="en-US"/>
          </a:p>
          <a:p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月上旬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测试结果：实验一</a:t>
            </a:r>
            <a:r>
              <a:rPr lang="zh-CN" altLang="en-US" sz="2400">
                <a:sym typeface="+mn-ea"/>
              </a:rPr>
              <a:t>（工具TrajectoryVisualization）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83945" y="600329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开启两个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961255" y="6003290"/>
            <a:ext cx="25400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只遮超广角相机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75295" y="115379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6 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相机轨迹图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88810" y="6003290"/>
            <a:ext cx="28054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只遮广角相机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0055" y="4226560"/>
            <a:ext cx="398145" cy="1206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圆形轨迹</a:t>
            </a:r>
            <a:endParaRPr lang="zh-CN" altLang="en-US" sz="140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055" y="1893570"/>
            <a:ext cx="398145" cy="1206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操场轨迹</a:t>
            </a:r>
            <a:endParaRPr lang="zh-CN" altLang="en-US" sz="140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00985" y="6003290"/>
            <a:ext cx="25400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遮两个RGB相机</a:t>
            </a:r>
            <a:endParaRPr lang="zh-CN" sz="140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33205" y="6020435"/>
            <a:ext cx="25400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补测的只遮超广角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71660" y="1485265"/>
            <a:ext cx="272034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说明：相机位姿中的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x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y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z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轴分别用红、绿、蓝表示，其中</a:t>
            </a:r>
            <a:r>
              <a:rPr lang="en-US" sz="1400" b="1">
                <a:latin typeface="Calibri" panose="020F0502020204030204" charset="0"/>
                <a:ea typeface="宋体" panose="02010600030101010101" pitchFamily="2" charset="-122"/>
              </a:rPr>
              <a:t>y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轴的长短等于相机当前状态与前后两个状态之间的距离之和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；坐标轴的颜色为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洋红、天蓝、黄色的表示起点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；相邻两个相机姿态使用不同颜色（不包含紫色）的线相连，形成相机运动轨迹；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首尾两点使用紫色相连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；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21" name="图片 15"/>
          <p:cNvPicPr/>
          <p:nvPr/>
        </p:nvPicPr>
        <p:blipFill>
          <a:blip r:embed="rId1"/>
          <a:stretch>
            <a:fillRect/>
          </a:stretch>
        </p:blipFill>
        <p:spPr>
          <a:xfrm>
            <a:off x="7311073" y="3673158"/>
            <a:ext cx="2160000" cy="2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5150803" y="3673158"/>
            <a:ext cx="2160000" cy="2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990533" y="3656013"/>
            <a:ext cx="2160000" cy="2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837883" y="3656013"/>
            <a:ext cx="2160000" cy="2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2990533" y="1309053"/>
            <a:ext cx="2160000" cy="2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10"/>
          <p:cNvPicPr/>
          <p:nvPr/>
        </p:nvPicPr>
        <p:blipFill>
          <a:blip r:embed="rId6"/>
          <a:stretch>
            <a:fillRect/>
          </a:stretch>
        </p:blipFill>
        <p:spPr>
          <a:xfrm>
            <a:off x="5150803" y="1326833"/>
            <a:ext cx="2160000" cy="2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/>
          <p:nvPr/>
        </p:nvPicPr>
        <p:blipFill>
          <a:blip r:embed="rId7"/>
          <a:stretch>
            <a:fillRect/>
          </a:stretch>
        </p:blipFill>
        <p:spPr>
          <a:xfrm>
            <a:off x="7311073" y="1309053"/>
            <a:ext cx="2160000" cy="2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1514" y="3656554"/>
            <a:ext cx="1482615" cy="2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8"/>
          <p:cNvPicPr/>
          <p:nvPr/>
        </p:nvPicPr>
        <p:blipFill>
          <a:blip r:embed="rId9"/>
          <a:stretch>
            <a:fillRect/>
          </a:stretch>
        </p:blipFill>
        <p:spPr>
          <a:xfrm>
            <a:off x="830263" y="1309053"/>
            <a:ext cx="2160000" cy="23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>
                <a:sym typeface="+mn-ea"/>
              </a:rPr>
              <a:t>测试结果：实验一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419725"/>
          </a:xfrm>
        </p:spPr>
        <p:txBody>
          <a:bodyPr>
            <a:noAutofit/>
          </a:bodyPr>
          <a:p>
            <a:r>
              <a:rPr lang="zh-CN" altLang="en-US" sz="1800" b="1"/>
              <a:t>结论1</a:t>
            </a:r>
            <a:r>
              <a:rPr lang="zh-CN" altLang="en-US" sz="1800"/>
              <a:t>：广角相机为点云采集提供RGB信息</a:t>
            </a:r>
            <a:endParaRPr lang="zh-CN" altLang="en-US" sz="1600"/>
          </a:p>
          <a:p>
            <a:r>
              <a:rPr lang="zh-CN" altLang="en-US" sz="1800"/>
              <a:t>依据：图</a:t>
            </a:r>
            <a:r>
              <a:rPr lang="en-US" altLang="zh-CN" sz="1800"/>
              <a:t>1.</a:t>
            </a:r>
            <a:r>
              <a:rPr lang="zh-CN" altLang="en-US" sz="1800"/>
              <a:t>1-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800"/>
              <a:t>4中，所有遮超广角采集的点云都呈现黑色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 b="1"/>
              <a:t>结论2</a:t>
            </a:r>
            <a:r>
              <a:rPr lang="zh-CN" altLang="en-US" sz="1800"/>
              <a:t>：广角相机与dToF采集的数据用于生成稠密的深度图，并且一定程度上会用于位姿估计</a:t>
            </a:r>
            <a:endParaRPr lang="zh-CN" altLang="en-US" sz="1800"/>
          </a:p>
          <a:p>
            <a:r>
              <a:rPr lang="zh-CN" altLang="en-US" sz="1800"/>
              <a:t>依据：图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800"/>
              <a:t>5中，遮超广角拍摄的RGB图片有颜色，深度图中物体边缘清晰；遮广角拍摄的RGB图片全都为黑色，深度图中物体边缘模糊甚至没有边缘。图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800"/>
              <a:t>1-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800"/>
              <a:t>4中，遮广角采集的点云数据中可以大致看出房间中间的几个物体（都是黑色），但是不能辨别其形状（其实为椅子、柜子等）。图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800"/>
              <a:t>6中，只遮挡了广角的情况下，运动轨迹会出现一定程度的变形，但是没有只遮超广角的变形严重；再结合实验七，可以判断广角（</a:t>
            </a:r>
            <a:r>
              <a:rPr lang="zh-CN" altLang="en-US" sz="1800" b="1"/>
              <a:t>准确来说是广角参与生成的深度图</a:t>
            </a:r>
            <a:r>
              <a:rPr lang="zh-CN" altLang="en-US" sz="1800"/>
              <a:t>）可以用于位姿估计。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 b="1"/>
              <a:t>结论3</a:t>
            </a:r>
            <a:r>
              <a:rPr lang="zh-CN" altLang="en-US" sz="1800"/>
              <a:t>：超广角相机用于相机的姿态估计</a:t>
            </a:r>
            <a:endParaRPr lang="zh-CN" altLang="en-US" sz="1800"/>
          </a:p>
          <a:p>
            <a:r>
              <a:rPr lang="zh-CN" altLang="en-US" sz="1800"/>
              <a:t>依据：图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800"/>
              <a:t>6中，除了只遮超广角、圆形运动的情况，其他遮超广角后相机的运动轨迹与实际轨迹完全不符。图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800"/>
              <a:t>1-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800"/>
              <a:t>4中，除了只遮超广角、圆形运动的情况，其他遮挡超广角以后对房间的重建完全错乱，缺失的一大块是因为位姿估计错误，例如图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800"/>
              <a:t>2右下角的点云中，前方的墙面应该为黑色窗帘，但是重建出来的结果为白墙。对于只遮超广角、圆形运动的情况，重新补测了一组数据（图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en-US" altLang="zh-CN" sz="1800"/>
              <a:t>3</a:t>
            </a:r>
            <a:r>
              <a:rPr lang="zh-CN" altLang="en-US" sz="1800"/>
              <a:t>、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en-US" altLang="zh-CN" sz="1800"/>
              <a:t>4</a:t>
            </a:r>
            <a:r>
              <a:rPr lang="zh-CN" altLang="en-US" sz="1800"/>
              <a:t>、</a:t>
            </a:r>
            <a:r>
              <a:rPr lang="en-US" altLang="zh-CN" sz="18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en-US" altLang="zh-CN" sz="1800"/>
              <a:t>6</a:t>
            </a:r>
            <a:r>
              <a:rPr lang="zh-CN" altLang="en-US" sz="1800"/>
              <a:t>右下角），运动轨迹与点云完全错乱。怀疑原先数据的完美程度只是个巧合，因为运动轨迹为一个完整的圆形，并且匀速运动。而只遮挡广角的情况下，相机轨迹基本上正确，而点云重建因为失去了RGB信息（结论1和结论2）效果很模糊，但是能看出房间的大致样子，没有缺失一大块的情况</a:t>
            </a:r>
            <a:endParaRPr lang="zh-CN" altLang="en-US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测试目的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006975"/>
          </a:xfrm>
        </p:spPr>
        <p:txBody>
          <a:bodyPr>
            <a:normAutofit/>
          </a:bodyPr>
          <a:p>
            <a:r>
              <a:rPr lang="zh-CN" altLang="en-US"/>
              <a:t>评估Mesh生成</a:t>
            </a:r>
            <a:endParaRPr lang="zh-CN" altLang="en-US"/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准确定位广角和超广角参与点云带来的提升，回答两个RGB相机的必要性，单/双目的提升;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/>
              <a:t>准确定位稠密点云的获取(融合)的过程，回答单纯Lidar静止/或运动是否有稠密融合，RGB+Lidar静止/运动是否有稠密融合；</a:t>
            </a:r>
            <a:endParaRPr lang="zh-CN" altLang="en-US" sz="1800"/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准确定位稠密融合在场景上的差异，回答平面与表面的纹理对稠密点云融合的影响；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确认深度图转点云的过程，回答在深度图反投影的过程中是否会对其进行处理。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评估姿态估计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准确定位超广角+IMU是否能够进行位姿计算，回答IMU+超广角进行位姿VIO性能；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确认超广角+IMU能够进行定位后，增加dToF深度是否能够增强定位精度，回答dToF对位姿定位的意义；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030095" y="377190"/>
            <a:ext cx="3719830" cy="61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测试结果：实验二</a:t>
            </a:r>
            <a:r>
              <a:rPr lang="zh-CN" altLang="en-US" sz="2400">
                <a:sym typeface="+mn-ea"/>
              </a:rPr>
              <a:t>（工具PCDVisualization）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056255" y="6002020"/>
            <a:ext cx="16681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b="0">
                <a:latin typeface="Calibri" panose="020F0502020204030204" charset="0"/>
                <a:ea typeface="宋体" panose="02010600030101010101" pitchFamily="2" charset="-122"/>
              </a:rPr>
              <a:t>侧视图</a:t>
            </a:r>
            <a:endParaRPr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8460" y="5132070"/>
            <a:ext cx="16979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sz="1400" b="0">
                <a:latin typeface="Calibri" panose="020F0502020204030204" charset="0"/>
                <a:ea typeface="宋体" panose="02010600030101010101" pitchFamily="2" charset="-122"/>
              </a:rPr>
              <a:t>开启所有相机</a:t>
            </a:r>
            <a:endParaRPr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37730" y="600202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俯视图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71900" y="5132070"/>
            <a:ext cx="383222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只遮广角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2.1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altLang="en-US" sz="1400"/>
              <a:t>采集墙面的点云后静置，人在其前面走动</a:t>
            </a:r>
            <a:endParaRPr lang="zh-CN" altLang="en-US" sz="1400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5" y="1726565"/>
            <a:ext cx="4346575" cy="340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>
            <a:off x="7273290" y="1663065"/>
            <a:ext cx="0" cy="4878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928735" y="3209925"/>
            <a:ext cx="16979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sz="1400" b="0">
                <a:latin typeface="Calibri" panose="020F0502020204030204" charset="0"/>
                <a:ea typeface="宋体" panose="02010600030101010101" pitchFamily="2" charset="-122"/>
              </a:rPr>
              <a:t>开启所有相机</a:t>
            </a:r>
            <a:endParaRPr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61300" y="5132070"/>
            <a:ext cx="383222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只遮广角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测试结果：实验二</a:t>
            </a:r>
            <a:endParaRPr lang="en-US" alt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2142490" y="6373495"/>
            <a:ext cx="16979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sz="1400" b="0">
                <a:latin typeface="Calibri" panose="020F0502020204030204" charset="0"/>
                <a:ea typeface="宋体" panose="02010600030101010101" pitchFamily="2" charset="-122"/>
              </a:rPr>
              <a:t>开启所有相机</a:t>
            </a:r>
            <a:endParaRPr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00060" y="6373495"/>
            <a:ext cx="178816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只遮广角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2.2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altLang="en-US" sz="1400"/>
              <a:t>采集墙面的点云后静置，人在其前面走动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9302" b="19896"/>
          <a:stretch>
            <a:fillRect/>
          </a:stretch>
        </p:blipFill>
        <p:spPr>
          <a:xfrm>
            <a:off x="6790690" y="1153795"/>
            <a:ext cx="4407363" cy="522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b="24348"/>
          <a:stretch>
            <a:fillRect/>
          </a:stretch>
        </p:blipFill>
        <p:spPr>
          <a:xfrm>
            <a:off x="838200" y="1153795"/>
            <a:ext cx="4306850" cy="522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>
                <a:sym typeface="+mn-ea"/>
              </a:rPr>
              <a:t>测试结果：实验二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023475" cy="5419725"/>
          </a:xfrm>
        </p:spPr>
        <p:txBody>
          <a:bodyPr>
            <a:noAutofit/>
          </a:bodyPr>
          <a:p>
            <a:r>
              <a:rPr lang="zh-CN" altLang="en-US" sz="1800"/>
              <a:t>结论1：广角</a:t>
            </a:r>
            <a:r>
              <a:rPr lang="en-US" altLang="zh-CN" sz="1800"/>
              <a:t>+</a:t>
            </a:r>
            <a:r>
              <a:rPr lang="zh-CN" altLang="en-US" sz="1800"/>
              <a:t>超广角+DToF在静止是会有一定程度的融合</a:t>
            </a:r>
            <a:endParaRPr lang="zh-CN" altLang="en-US" sz="1800"/>
          </a:p>
          <a:p>
            <a:r>
              <a:rPr lang="zh-CN" altLang="en-US" sz="1800"/>
              <a:t>依据：图</a:t>
            </a:r>
            <a:r>
              <a:rPr lang="en-US" altLang="zh-CN" sz="1800"/>
              <a:t>2.1</a:t>
            </a:r>
            <a:r>
              <a:rPr lang="zh-CN" altLang="en-US" sz="1800"/>
              <a:t>，开启所有相机的情况下，ipad在扫描完墙面后就静止了，当人在相机与墙面之间走动的时候，相机会将人的一小部分融合入点云中，并且融合了不止一帧，从图中看有两三帧。此外，从俯视图中可以看出墙面只有一个，并无重建出多个墙面or出现大量墙面的飞点。在图</a:t>
            </a:r>
            <a:r>
              <a:rPr lang="en-US" altLang="zh-CN" sz="1800"/>
              <a:t>2.2</a:t>
            </a:r>
            <a:r>
              <a:rPr lang="zh-CN" altLang="en-US" sz="1800"/>
              <a:t>左边，确实可以看到相机采集的</a:t>
            </a:r>
            <a:r>
              <a:rPr lang="en-US" altLang="zh-CN" sz="1800"/>
              <a:t>RGB</a:t>
            </a:r>
            <a:r>
              <a:rPr lang="zh-CN" altLang="en-US" sz="1800"/>
              <a:t>和</a:t>
            </a:r>
            <a:r>
              <a:rPr lang="en-US" altLang="zh-CN" sz="1800"/>
              <a:t>depth</a:t>
            </a:r>
            <a:r>
              <a:rPr lang="zh-CN" altLang="en-US" sz="1800"/>
              <a:t>中出现了人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结论2：超广角</a:t>
            </a:r>
            <a:r>
              <a:rPr lang="en-US" altLang="zh-CN" sz="1800"/>
              <a:t>+</a:t>
            </a:r>
            <a:r>
              <a:rPr lang="zh-CN" altLang="en-US" sz="1800"/>
              <a:t>DToF在静止无融合</a:t>
            </a:r>
            <a:endParaRPr lang="zh-CN" altLang="en-US" sz="1800"/>
          </a:p>
          <a:p>
            <a:r>
              <a:rPr lang="zh-CN" altLang="en-US" sz="1800"/>
              <a:t>依据：</a:t>
            </a:r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2.1</a:t>
            </a:r>
            <a:r>
              <a:rPr lang="zh-CN" altLang="en-US" sz="1800"/>
              <a:t>，只遮广角的情况下，ipad在扫描完完墙面后，并没有扫描到在其前面走动的人，并且从俯视图中可以看出墙面只有一个，并无重建出多个墙面or出现大量墙面的飞点。</a:t>
            </a:r>
            <a:r>
              <a:rPr lang="zh-CN" altLang="en-US" sz="1800">
                <a:sym typeface="+mn-ea"/>
              </a:rPr>
              <a:t>从图</a:t>
            </a:r>
            <a:r>
              <a:rPr lang="en-US" altLang="zh-CN" sz="1800">
                <a:sym typeface="+mn-ea"/>
              </a:rPr>
              <a:t>2.2</a:t>
            </a:r>
            <a:r>
              <a:rPr lang="zh-CN" altLang="en-US" sz="1800">
                <a:sym typeface="+mn-ea"/>
              </a:rPr>
              <a:t>右边，可以看到相机采集的</a:t>
            </a:r>
            <a:r>
              <a:rPr lang="en-US" altLang="zh-CN" sz="1800">
                <a:sym typeface="+mn-ea"/>
              </a:rPr>
              <a:t>RGB</a:t>
            </a:r>
            <a:r>
              <a:rPr lang="zh-CN" altLang="en-US" sz="1800">
                <a:sym typeface="+mn-ea"/>
              </a:rPr>
              <a:t>和</a:t>
            </a:r>
            <a:r>
              <a:rPr lang="en-US" altLang="zh-CN" sz="1800">
                <a:sym typeface="+mn-ea"/>
              </a:rPr>
              <a:t>depth</a:t>
            </a:r>
            <a:r>
              <a:rPr lang="zh-CN" altLang="en-US" sz="1800">
                <a:sym typeface="+mn-ea"/>
              </a:rPr>
              <a:t>中并没有出现人</a:t>
            </a:r>
            <a:endParaRPr lang="zh-CN" altLang="en-US" sz="1800"/>
          </a:p>
          <a:p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测试目的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006975"/>
          </a:xfrm>
        </p:spPr>
        <p:txBody>
          <a:bodyPr>
            <a:normAutofit/>
          </a:bodyPr>
          <a:p>
            <a:r>
              <a:rPr lang="zh-CN" altLang="en-US"/>
              <a:t>评估Mesh生成</a:t>
            </a:r>
            <a:endParaRPr lang="zh-CN" altLang="en-US"/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准确定位广角和超广角参与点云带来的提升，回答两个RGB相机的必要性，单/双目的提升;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准确定位稠密点云的获取(融合)的过程，回答单纯Lidar静止/或运动是否有稠密融合，RGB+Lidar静止/运动是否有稠密融合；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/>
              <a:t>准确定位稠密融合在场景上的差异，回答平面与表面的纹理对稠密点云融合的影响；</a:t>
            </a:r>
            <a:endParaRPr lang="zh-CN" altLang="en-US" sz="1800"/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确认深度图转点云的过程，回答在深度图反投影的过程中是否会对其进行处理。</a:t>
            </a:r>
            <a:endParaRPr lang="zh-CN" altLang="en-US" sz="1800"/>
          </a:p>
          <a:p>
            <a:pPr marL="457200" lvl="1" indent="0">
              <a:buNone/>
            </a:pPr>
            <a:endParaRPr lang="zh-CN" altLang="en-US" sz="2000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评估姿态估计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准确定位超广角+IMU是否能够进行位姿计算，回答IMU+超广角进行位姿VIO性能；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确认超广角+IMU能够进行定位后，增加dToF深度是否能够增强定位精度，回答dToF对位姿定位的意义；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8"/>
          <p:cNvPicPr>
            <a:picLocks noChangeAspect="1"/>
          </p:cNvPicPr>
          <p:nvPr/>
        </p:nvPicPr>
        <p:blipFill>
          <a:blip r:embed="rId1"/>
          <a:srcRect l="5994"/>
          <a:stretch>
            <a:fillRect/>
          </a:stretch>
        </p:blipFill>
        <p:spPr>
          <a:xfrm flipH="1">
            <a:off x="5331778" y="1599565"/>
            <a:ext cx="3774678" cy="4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60" y="1598930"/>
            <a:ext cx="3438225" cy="42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测试结果：实验三</a:t>
            </a:r>
            <a:r>
              <a:rPr lang="zh-CN" altLang="en-US" sz="2400">
                <a:sym typeface="+mn-ea"/>
              </a:rPr>
              <a:t>（工具PCDVisualization）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289810" y="603250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一个视角</a:t>
            </a:r>
            <a:endParaRPr lang="zh-CN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3.1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1400" b="1"/>
              <a:t>同一个白色墙角</a:t>
            </a:r>
            <a:r>
              <a:rPr lang="zh-CN" altLang="en-US" sz="1400"/>
              <a:t>的三维重建</a:t>
            </a:r>
            <a:endParaRPr lang="zh-CN" altLang="en-US" sz="1400"/>
          </a:p>
        </p:txBody>
      </p:sp>
      <p:cxnSp>
        <p:nvCxnSpPr>
          <p:cNvPr id="5" name="直接连接符 4"/>
          <p:cNvCxnSpPr/>
          <p:nvPr/>
        </p:nvCxnSpPr>
        <p:spPr>
          <a:xfrm>
            <a:off x="5086985" y="1153795"/>
            <a:ext cx="0" cy="4878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03300" y="1389380"/>
            <a:ext cx="398145" cy="17805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400"/>
              <a:t>第</a:t>
            </a:r>
            <a:r>
              <a:rPr lang="en-US" altLang="zh-CN" sz="1400"/>
              <a:t>1</a:t>
            </a:r>
            <a:r>
              <a:rPr lang="zh-CN" altLang="en-US" sz="1400"/>
              <a:t>次拍摄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1003300" y="3673475"/>
            <a:ext cx="398145" cy="18808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400"/>
              <a:t>第</a:t>
            </a:r>
            <a:r>
              <a:rPr lang="en-US" altLang="zh-CN" sz="1400"/>
              <a:t>2</a:t>
            </a:r>
            <a:r>
              <a:rPr lang="zh-CN" altLang="en-US" sz="1400"/>
              <a:t>次拍摄</a:t>
            </a:r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6383655" y="603250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另一个视角</a:t>
            </a:r>
            <a:endParaRPr lang="zh-CN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550285" y="5385435"/>
            <a:ext cx="372110" cy="29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807585" y="5304790"/>
            <a:ext cx="553085" cy="100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922395" y="5304790"/>
            <a:ext cx="99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定位错误（</a:t>
            </a:r>
            <a:r>
              <a:rPr lang="zh-CN" altLang="en-US" sz="1000" b="1"/>
              <a:t>飘走</a:t>
            </a:r>
            <a:r>
              <a:rPr lang="zh-CN" altLang="en-US" sz="1000"/>
              <a:t>）的点云</a:t>
            </a:r>
            <a:endParaRPr lang="zh-CN" altLang="en-US" sz="100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9123045" y="2005330"/>
            <a:ext cx="412750" cy="3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681210" y="1898015"/>
            <a:ext cx="9232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几乎为直角</a:t>
            </a:r>
            <a:endParaRPr lang="zh-CN" altLang="en-US" sz="1000"/>
          </a:p>
        </p:txBody>
      </p:sp>
      <p:sp>
        <p:nvSpPr>
          <p:cNvPr id="3" name="文本框 2"/>
          <p:cNvSpPr txBox="1"/>
          <p:nvPr/>
        </p:nvSpPr>
        <p:spPr>
          <a:xfrm>
            <a:off x="9106535" y="5948680"/>
            <a:ext cx="2706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注：墙角为三块泡沫板搭建而成，因为实验室没有纯白色的墙角</a:t>
            </a:r>
            <a:endParaRPr lang="zh-CN" altLang="en-US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测试结果：实验三</a:t>
            </a:r>
            <a:r>
              <a:rPr lang="zh-CN" altLang="en-US" sz="2400">
                <a:sym typeface="+mn-ea"/>
              </a:rPr>
              <a:t>（工具PCDVisualization）</a:t>
            </a:r>
            <a:endParaRPr lang="zh-CN" altLang="en-US" sz="2400"/>
          </a:p>
        </p:txBody>
      </p:sp>
      <p:sp>
        <p:nvSpPr>
          <p:cNvPr id="100" name="文本框 99"/>
          <p:cNvSpPr txBox="1"/>
          <p:nvPr/>
        </p:nvSpPr>
        <p:spPr>
          <a:xfrm>
            <a:off x="2802890" y="5940425"/>
            <a:ext cx="16681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近距离拍摄</a:t>
            </a:r>
            <a:endParaRPr lang="zh-CN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3.2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1400"/>
              <a:t>墙面的三维重建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440055" y="1358900"/>
            <a:ext cx="398145" cy="17805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sz="1400"/>
              <a:t>有纹理</a:t>
            </a:r>
            <a:endParaRPr lang="zh-CN" sz="1400"/>
          </a:p>
        </p:txBody>
      </p:sp>
      <p:sp>
        <p:nvSpPr>
          <p:cNvPr id="14" name="文本框 13"/>
          <p:cNvSpPr txBox="1"/>
          <p:nvPr/>
        </p:nvSpPr>
        <p:spPr>
          <a:xfrm>
            <a:off x="440055" y="3642995"/>
            <a:ext cx="398145" cy="18808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sz="1400"/>
              <a:t>无纹理</a:t>
            </a:r>
            <a:endParaRPr lang="zh-CN" sz="1400"/>
          </a:p>
        </p:txBody>
      </p:sp>
      <p:sp>
        <p:nvSpPr>
          <p:cNvPr id="15" name="文本框 14"/>
          <p:cNvSpPr txBox="1"/>
          <p:nvPr/>
        </p:nvSpPr>
        <p:spPr>
          <a:xfrm>
            <a:off x="8703310" y="5940425"/>
            <a:ext cx="16681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远距离拍摄</a:t>
            </a:r>
            <a:endParaRPr lang="zh-CN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24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2914650" y="1589405"/>
            <a:ext cx="316611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443" y="1589405"/>
            <a:ext cx="2622666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310" y="1589405"/>
            <a:ext cx="2958746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3394710" y="1589405"/>
            <a:ext cx="316611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03" y="1589405"/>
            <a:ext cx="2622666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370" y="1589405"/>
            <a:ext cx="2958746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" y="1589405"/>
            <a:ext cx="2399111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361440" y="128270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正视图</a:t>
            </a:r>
            <a:endParaRPr lang="zh-CN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44010" y="128270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侧视图</a:t>
            </a:r>
            <a:endParaRPr lang="zh-CN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35165" y="128270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正视图</a:t>
            </a:r>
            <a:endParaRPr lang="zh-CN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28530" y="128270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侧视图</a:t>
            </a:r>
            <a:endParaRPr lang="zh-CN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560820" y="1282700"/>
            <a:ext cx="0" cy="4878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>
                <a:sym typeface="+mn-ea"/>
              </a:rPr>
              <a:t>测试结果：实验三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023475" cy="5419725"/>
          </a:xfrm>
        </p:spPr>
        <p:txBody>
          <a:bodyPr>
            <a:noAutofit/>
          </a:bodyPr>
          <a:p>
            <a:r>
              <a:rPr lang="zh-CN" altLang="en-US" sz="1800"/>
              <a:t>结论1：物体表面的纹理对单帧重建无影响，但是会影响相机的位姿估计，导致最终的融合可能出现问题</a:t>
            </a:r>
            <a:endParaRPr lang="zh-CN" altLang="en-US" sz="1800"/>
          </a:p>
          <a:p>
            <a:r>
              <a:rPr lang="zh-CN" altLang="en-US" sz="1800"/>
              <a:t>依据：图</a:t>
            </a:r>
            <a:r>
              <a:rPr lang="en-US" altLang="zh-CN" sz="1800"/>
              <a:t>3.2</a:t>
            </a:r>
            <a:r>
              <a:rPr lang="zh-CN" altLang="en-US" sz="1800"/>
              <a:t>中，无论距离远近以及是否有纹理，墙面的重建都没有问题；但是在图</a:t>
            </a:r>
            <a:r>
              <a:rPr lang="en-US" altLang="zh-CN" sz="1800"/>
              <a:t>3.1</a:t>
            </a:r>
            <a:r>
              <a:rPr lang="zh-CN" altLang="en-US" sz="1800"/>
              <a:t>中，第二次对墙角的重建中，最开始重建出的单帧墙角点云定位错误，飞出了重建主体。结合实验1的结论3，拍摄区域内都无纹理可能导致超广角不能很好地用于位姿估计</a:t>
            </a:r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测试目的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006975"/>
          </a:xfrm>
        </p:spPr>
        <p:txBody>
          <a:bodyPr>
            <a:normAutofit/>
          </a:bodyPr>
          <a:p>
            <a:r>
              <a:rPr lang="zh-CN" altLang="en-US"/>
              <a:t>评估Mesh生成</a:t>
            </a:r>
            <a:endParaRPr lang="zh-CN" altLang="en-US"/>
          </a:p>
          <a:p>
            <a:pPr lvl="1"/>
            <a:r>
              <a:rPr lang="zh-CN" altLang="en-US" sz="1800"/>
              <a:t>准确定位广角和超广角参与点云带来的提升，回答两个RGB相机的必要性，单/双目的提升;</a:t>
            </a:r>
            <a:endParaRPr lang="zh-CN" altLang="en-US" sz="1800"/>
          </a:p>
          <a:p>
            <a:pPr lvl="1"/>
            <a:r>
              <a:rPr lang="zh-CN" altLang="en-US" sz="1800"/>
              <a:t>准确定位稠密点云的获取(融合)的过程，回答单纯Lidar静止/或运动是否有稠密融合，RGB+Lidar静止/运动是否有稠密融合；</a:t>
            </a:r>
            <a:endParaRPr lang="zh-CN" altLang="en-US" sz="1800"/>
          </a:p>
          <a:p>
            <a:pPr lvl="1"/>
            <a:r>
              <a:rPr lang="zh-CN" altLang="en-US" sz="1800"/>
              <a:t>准确定位稠密融合在场景上的差异，回答平面与表面的纹理对稠密点云融合的影响；</a:t>
            </a:r>
            <a:endParaRPr lang="zh-CN" altLang="en-US" sz="1800"/>
          </a:p>
          <a:p>
            <a:pPr lvl="1"/>
            <a:r>
              <a:rPr lang="zh-CN" altLang="en-US" sz="1800"/>
              <a:t>确认深度图转点云的过程，回答在深度图反投影的过程中是否会对其进行处理。</a:t>
            </a:r>
            <a:endParaRPr lang="zh-CN" altLang="en-US" sz="1800"/>
          </a:p>
          <a:p>
            <a:pPr marL="457200" lvl="1" indent="0">
              <a:buNone/>
            </a:pPr>
            <a:endParaRPr lang="zh-CN" altLang="en-US" sz="2000"/>
          </a:p>
          <a:p>
            <a:r>
              <a:rPr lang="zh-CN" altLang="en-US"/>
              <a:t>评估姿态估计</a:t>
            </a:r>
            <a:endParaRPr lang="zh-CN" altLang="en-US" sz="1800"/>
          </a:p>
          <a:p>
            <a:pPr lvl="1"/>
            <a:r>
              <a:rPr lang="zh-CN" altLang="en-US" sz="1800"/>
              <a:t>准确定位超广角+IMU是否能够进行位姿计算，回答IMU+超广角进行位姿VIO性能；</a:t>
            </a:r>
            <a:endParaRPr lang="zh-CN" altLang="en-US" sz="1800"/>
          </a:p>
          <a:p>
            <a:pPr lvl="1"/>
            <a:r>
              <a:rPr lang="zh-CN" altLang="en-US" sz="1800"/>
              <a:t>确认超广角+IMU能够进行定位后，增加dToF深度是否能够增强定位精度，回答dToF对位姿定位的意义；</a:t>
            </a:r>
            <a:endParaRPr lang="zh-CN" altLang="en-US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测试目的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006975"/>
          </a:xfrm>
        </p:spPr>
        <p:txBody>
          <a:bodyPr>
            <a:normAutofit/>
          </a:bodyPr>
          <a:p>
            <a:r>
              <a:rPr lang="zh-CN" altLang="en-US"/>
              <a:t>评估Mesh生成</a:t>
            </a:r>
            <a:endParaRPr lang="zh-CN" altLang="en-US"/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准确定位广角和超广角参与点云带来的提升，回答两个RGB相机的必要性，单/双目的提升;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准确定位稠密点云的获取(融合)的过程，回答单纯Lidar静止/或运动是否有稠密融合，RGB+Lidar静止/运动是否有稠密融合；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准确定位稠密融合在场景上的差异，回答平面与表面的纹理对稠密点云融合的影响；</a:t>
            </a:r>
            <a:endParaRPr lang="zh-CN" altLang="en-US" sz="1800"/>
          </a:p>
          <a:p>
            <a:pPr lvl="1"/>
            <a:r>
              <a:rPr lang="zh-CN" altLang="en-US" sz="1800"/>
              <a:t>确认深度图转点云的过程，回答在深度图反投影的过程中是否会对其进行处理。</a:t>
            </a:r>
            <a:endParaRPr lang="zh-CN" altLang="en-US" sz="1800"/>
          </a:p>
          <a:p>
            <a:pPr marL="457200" lvl="1" indent="0">
              <a:buNone/>
            </a:pPr>
            <a:endParaRPr lang="zh-CN" altLang="en-US" sz="2000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评估姿态估计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准确定位超广角+IMU是否能够进行位姿计算，回答IMU+超广角进行位姿VIO性能；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确认超广角+IMU能够进行定位后，增加dToF深度是否能够增强定位精度，回答dToF对位姿定位的意义；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测试结果：实验四</a:t>
            </a:r>
            <a:r>
              <a:rPr lang="zh-CN" altLang="en-US" sz="2400">
                <a:sym typeface="+mn-ea"/>
              </a:rPr>
              <a:t>（工具Comparison）</a:t>
            </a:r>
            <a:endParaRPr lang="zh-CN" altLang="en-US" sz="24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4.1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1400" b="1"/>
              <a:t>场景</a:t>
            </a:r>
            <a:r>
              <a:rPr lang="en-US" altLang="zh-CN" sz="1400" b="1"/>
              <a:t>1</a:t>
            </a:r>
            <a:endParaRPr lang="en-US" altLang="zh-CN" sz="1400" b="1"/>
          </a:p>
        </p:txBody>
      </p:sp>
      <p:sp>
        <p:nvSpPr>
          <p:cNvPr id="15" name="文本框 14"/>
          <p:cNvSpPr txBox="1"/>
          <p:nvPr/>
        </p:nvSpPr>
        <p:spPr>
          <a:xfrm>
            <a:off x="995680" y="6372860"/>
            <a:ext cx="22091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误差（点对的欧式距离之和，单位为米）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5650" y="1313815"/>
            <a:ext cx="166814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原始点云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+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深度图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55895" y="1313815"/>
            <a:ext cx="223075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手写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SVD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求解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34450" y="1129030"/>
            <a:ext cx="22910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手写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求解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进行配准后，再用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PCL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538605" y="5968365"/>
            <a:ext cx="100330" cy="3321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60185" y="6372860"/>
            <a:ext cx="51015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备注：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配对关系为按读取顺序一一对应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21" name="图片 36"/>
          <p:cNvPicPr>
            <a:picLocks noChangeAspect="1"/>
          </p:cNvPicPr>
          <p:nvPr/>
        </p:nvPicPr>
        <p:blipFill>
          <a:blip r:embed="rId1"/>
          <a:srcRect b="2154"/>
          <a:stretch>
            <a:fillRect/>
          </a:stretch>
        </p:blipFill>
        <p:spPr>
          <a:xfrm>
            <a:off x="995680" y="1589405"/>
            <a:ext cx="10751185" cy="435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测试结果：实验四</a:t>
            </a:r>
            <a:r>
              <a:rPr lang="zh-CN" altLang="en-US" sz="2400">
                <a:sym typeface="+mn-ea"/>
              </a:rPr>
              <a:t>（工具Comparison）</a:t>
            </a:r>
            <a:endParaRPr lang="zh-CN" altLang="en-US" sz="24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4.2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1400" b="1"/>
              <a:t>场景</a:t>
            </a:r>
            <a:r>
              <a:rPr lang="en-US" altLang="zh-CN" sz="1400" b="1"/>
              <a:t>2</a:t>
            </a:r>
            <a:endParaRPr lang="en-US" altLang="zh-CN" sz="1400" b="1"/>
          </a:p>
        </p:txBody>
      </p:sp>
      <p:sp>
        <p:nvSpPr>
          <p:cNvPr id="15" name="文本框 14"/>
          <p:cNvSpPr txBox="1"/>
          <p:nvPr/>
        </p:nvSpPr>
        <p:spPr>
          <a:xfrm>
            <a:off x="995680" y="6372860"/>
            <a:ext cx="22091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误差（点对的欧式距离之和，单位为米）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5650" y="1313815"/>
            <a:ext cx="166814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原始点云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+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深度图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55895" y="1313815"/>
            <a:ext cx="223075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手写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SVD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求解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34450" y="1129030"/>
            <a:ext cx="22910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手写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求解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进行配准后，再用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PCL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538605" y="5968365"/>
            <a:ext cx="100330" cy="3321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60185" y="6372860"/>
            <a:ext cx="51015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备注：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配对关系为按读取顺序一一对应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2" name="图片 37"/>
          <p:cNvPicPr>
            <a:picLocks noChangeAspect="1"/>
          </p:cNvPicPr>
          <p:nvPr/>
        </p:nvPicPr>
        <p:blipFill>
          <a:blip r:embed="rId1"/>
          <a:srcRect b="2015"/>
          <a:stretch>
            <a:fillRect/>
          </a:stretch>
        </p:blipFill>
        <p:spPr>
          <a:xfrm>
            <a:off x="995680" y="1589405"/>
            <a:ext cx="10869295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测试结果：实验四</a:t>
            </a:r>
            <a:r>
              <a:rPr lang="zh-CN" altLang="en-US" sz="2400">
                <a:sym typeface="+mn-ea"/>
              </a:rPr>
              <a:t>（工具Comparison）</a:t>
            </a:r>
            <a:endParaRPr lang="zh-CN" altLang="en-US" sz="24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4.3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1400" b="1"/>
              <a:t>场景</a:t>
            </a:r>
            <a:r>
              <a:rPr lang="en-US" altLang="zh-CN" sz="1400" b="1"/>
              <a:t>3</a:t>
            </a:r>
            <a:endParaRPr lang="en-US" altLang="zh-CN" sz="1400" b="1"/>
          </a:p>
        </p:txBody>
      </p:sp>
      <p:sp>
        <p:nvSpPr>
          <p:cNvPr id="15" name="文本框 14"/>
          <p:cNvSpPr txBox="1"/>
          <p:nvPr/>
        </p:nvSpPr>
        <p:spPr>
          <a:xfrm>
            <a:off x="995680" y="6372860"/>
            <a:ext cx="22091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误差（点对的欧式距离之和，单位为米）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5650" y="1313815"/>
            <a:ext cx="166814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原始点云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+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深度图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55895" y="1313815"/>
            <a:ext cx="223075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手写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SVD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求解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34450" y="1129030"/>
            <a:ext cx="22910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手写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求解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进行配准后，再用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PCL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538605" y="5968365"/>
            <a:ext cx="100330" cy="3321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60185" y="6372860"/>
            <a:ext cx="51015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备注：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配对关系为按读取顺序一一对应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4" name="图片 38"/>
          <p:cNvPicPr>
            <a:picLocks noChangeAspect="1"/>
          </p:cNvPicPr>
          <p:nvPr/>
        </p:nvPicPr>
        <p:blipFill>
          <a:blip r:embed="rId1"/>
          <a:srcRect b="2623"/>
          <a:stretch>
            <a:fillRect/>
          </a:stretch>
        </p:blipFill>
        <p:spPr>
          <a:xfrm>
            <a:off x="995680" y="1589405"/>
            <a:ext cx="10733405" cy="435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测试结果：实验四</a:t>
            </a:r>
            <a:r>
              <a:rPr lang="zh-CN" altLang="en-US" sz="2400">
                <a:sym typeface="+mn-ea"/>
              </a:rPr>
              <a:t>（工具Comparison）</a:t>
            </a:r>
            <a:endParaRPr lang="zh-CN" altLang="en-US" sz="24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4.4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1400" b="1"/>
              <a:t>场景</a:t>
            </a:r>
            <a:r>
              <a:rPr lang="en-US" altLang="zh-CN" sz="1400" b="1"/>
              <a:t>4</a:t>
            </a:r>
            <a:endParaRPr lang="en-US" altLang="zh-CN" sz="1400" b="1"/>
          </a:p>
        </p:txBody>
      </p:sp>
      <p:sp>
        <p:nvSpPr>
          <p:cNvPr id="15" name="文本框 14"/>
          <p:cNvSpPr txBox="1"/>
          <p:nvPr/>
        </p:nvSpPr>
        <p:spPr>
          <a:xfrm>
            <a:off x="995680" y="6372860"/>
            <a:ext cx="22091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误差（点对的欧式距离之和，单位为米）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5650" y="1313815"/>
            <a:ext cx="166814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原始点云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+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深度图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55895" y="1313815"/>
            <a:ext cx="223075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手写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SVD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求解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34450" y="1129030"/>
            <a:ext cx="22910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手写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求解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进行配准后，再用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PCL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538605" y="5968365"/>
            <a:ext cx="100330" cy="3321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60185" y="6372860"/>
            <a:ext cx="51015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备注：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配对关系为按读取顺序一一对应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3" name="图片 39"/>
          <p:cNvPicPr>
            <a:picLocks noChangeAspect="1"/>
          </p:cNvPicPr>
          <p:nvPr/>
        </p:nvPicPr>
        <p:blipFill>
          <a:blip r:embed="rId1"/>
          <a:srcRect b="3248"/>
          <a:stretch>
            <a:fillRect/>
          </a:stretch>
        </p:blipFill>
        <p:spPr>
          <a:xfrm>
            <a:off x="995680" y="1589405"/>
            <a:ext cx="11203940" cy="435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" name="图片 40"/>
          <p:cNvPicPr>
            <a:picLocks noChangeAspect="1"/>
          </p:cNvPicPr>
          <p:nvPr/>
        </p:nvPicPr>
        <p:blipFill>
          <a:blip r:embed="rId1"/>
          <a:srcRect b="2437"/>
          <a:stretch>
            <a:fillRect/>
          </a:stretch>
        </p:blipFill>
        <p:spPr>
          <a:xfrm>
            <a:off x="995680" y="1589405"/>
            <a:ext cx="9560560" cy="47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测试结果：实验四</a:t>
            </a:r>
            <a:r>
              <a:rPr lang="zh-CN" altLang="en-US" sz="2400">
                <a:sym typeface="+mn-ea"/>
              </a:rPr>
              <a:t>（工具Comparison）</a:t>
            </a:r>
            <a:endParaRPr lang="zh-CN" altLang="en-US" sz="24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4.5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1400" b="1"/>
              <a:t>场景</a:t>
            </a:r>
            <a:r>
              <a:rPr lang="en-US" altLang="zh-CN" sz="1400" b="1"/>
              <a:t>5</a:t>
            </a:r>
            <a:endParaRPr lang="en-US" altLang="zh-CN" sz="1400" b="1"/>
          </a:p>
        </p:txBody>
      </p:sp>
      <p:sp>
        <p:nvSpPr>
          <p:cNvPr id="15" name="文本框 14"/>
          <p:cNvSpPr txBox="1"/>
          <p:nvPr/>
        </p:nvSpPr>
        <p:spPr>
          <a:xfrm>
            <a:off x="2025650" y="6344285"/>
            <a:ext cx="22091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误差（点对的欧式距离之和，单位为米）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5650" y="1313815"/>
            <a:ext cx="166814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原始点云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+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深度图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80940" y="1313815"/>
            <a:ext cx="223075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 b="0">
                <a:latin typeface="Calibri" panose="020F0502020204030204" charset="0"/>
                <a:ea typeface="宋体" panose="02010600030101010101" pitchFamily="2" charset="-122"/>
              </a:rPr>
              <a:t>手写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SVD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求解</a:t>
            </a:r>
            <a:r>
              <a:rPr lang="en-US" altLang="zh-CN" sz="12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200" b="0">
                <a:latin typeface="Calibri" panose="020F0502020204030204" charset="0"/>
                <a:ea typeface="宋体" panose="02010600030101010101" pitchFamily="2" charset="-122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65440" y="1129030"/>
            <a:ext cx="22910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手写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SVD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求解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进行配准后，再用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PCL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ICP</a:t>
            </a:r>
            <a:r>
              <a:rPr lang="zh-CN" altLang="en-US" sz="12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进行配准</a:t>
            </a:r>
            <a:endParaRPr lang="zh-CN" altLang="en-US" sz="1200" b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6" name="直接箭头连接符 5"/>
          <p:cNvCxnSpPr>
            <a:endCxn id="15" idx="1"/>
          </p:cNvCxnSpPr>
          <p:nvPr/>
        </p:nvCxnSpPr>
        <p:spPr>
          <a:xfrm>
            <a:off x="1629410" y="6372860"/>
            <a:ext cx="396240" cy="2324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60185" y="6372860"/>
            <a:ext cx="51015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备注：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ICP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配对关系为按读取顺序一一对应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测试结果：实验四</a:t>
            </a:r>
            <a:r>
              <a:rPr lang="zh-CN" altLang="en-US" sz="2400">
                <a:sym typeface="+mn-ea"/>
              </a:rPr>
              <a:t>（软件</a:t>
            </a:r>
            <a:r>
              <a:rPr lang="en-US" altLang="zh-CN" sz="2400">
                <a:sym typeface="+mn-ea"/>
              </a:rPr>
              <a:t>Geometric Wrap</a:t>
            </a:r>
            <a:r>
              <a:rPr lang="zh-CN" altLang="en-US" sz="2400">
                <a:sym typeface="+mn-ea"/>
              </a:rPr>
              <a:t>）</a:t>
            </a:r>
            <a:endParaRPr lang="zh-CN" altLang="en-US" sz="24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467995"/>
            <a:ext cx="38576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4.6</a:t>
            </a:r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1400"/>
              <a:t>使用</a:t>
            </a:r>
            <a:r>
              <a:rPr lang="en-US" altLang="zh-CN" sz="1400"/>
              <a:t>Geometric Wrap</a:t>
            </a:r>
            <a:r>
              <a:rPr lang="zh-CN" altLang="en-US" sz="1400" b="1"/>
              <a:t>手动对齐</a:t>
            </a:r>
            <a:r>
              <a:rPr lang="zh-CN" altLang="en-US" sz="1400"/>
              <a:t>点云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2819400" y="518922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场景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1</a:t>
            </a:r>
            <a:endParaRPr lang="en-US" altLang="zh-CN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3" name="图片 41"/>
          <p:cNvPicPr>
            <a:picLocks noChangeAspect="1"/>
          </p:cNvPicPr>
          <p:nvPr/>
        </p:nvPicPr>
        <p:blipFill>
          <a:blip r:embed="rId1"/>
          <a:srcRect t="1578" r="2636"/>
          <a:stretch>
            <a:fillRect/>
          </a:stretch>
        </p:blipFill>
        <p:spPr>
          <a:xfrm>
            <a:off x="995363" y="1589405"/>
            <a:ext cx="531534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948" y="1589405"/>
            <a:ext cx="570264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956040" y="518922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场景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endParaRPr lang="en-US" altLang="zh-CN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>
                <a:sym typeface="+mn-ea"/>
              </a:rPr>
              <a:t>测试结果：实验四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023475" cy="5419725"/>
          </a:xfrm>
        </p:spPr>
        <p:txBody>
          <a:bodyPr>
            <a:noAutofit/>
          </a:bodyPr>
          <a:p>
            <a:r>
              <a:rPr lang="zh-CN" altLang="en-US" sz="1800"/>
              <a:t>结论1：ipad在深度图投影到三维空间的时候会对其进行度会优化</a:t>
            </a:r>
            <a:endParaRPr lang="zh-CN" altLang="en-US" sz="1800"/>
          </a:p>
          <a:p>
            <a:r>
              <a:rPr lang="zh-CN" altLang="en-US" sz="1800"/>
              <a:t>依据：图</a:t>
            </a:r>
            <a:r>
              <a:rPr lang="en-US" altLang="zh-CN" sz="1800"/>
              <a:t>4.6-4.6</a:t>
            </a:r>
            <a:r>
              <a:rPr lang="zh-CN" altLang="en-US" sz="1800"/>
              <a:t>中，无论使用手写SVD求解ICP配准，或者手写SVD+PCL库的ICP配准，亦或者使用软件进行手动配准，都无法将点云与深度图进行完美配准，误差始终肉眼可见。</a:t>
            </a:r>
            <a:endParaRPr lang="zh-CN" altLang="en-U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测试目的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00697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评估Mesh生成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准确定位广角和超广角参与点云带来的提升，回答两个RGB相机的必要性，单/双目的提升;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准确定位稠密点云的获取(融合)的过程，回答单纯Lidar静止/或运动是否有稠密融合，RGB+Lidar静止/运动是否有稠密融合；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准确定位稠密融合在场景上的差异，回答平面与表面的纹理对稠密点云融合的影响；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确认深度图转点云的过程，回答在深度图反投影的过程中是否会对其进行处理。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/>
          </a:p>
          <a:p>
            <a:r>
              <a:rPr lang="zh-CN" altLang="en-US"/>
              <a:t>评估姿态估计</a:t>
            </a:r>
            <a:endParaRPr lang="zh-CN" altLang="en-US" sz="1800"/>
          </a:p>
          <a:p>
            <a:pPr lvl="1"/>
            <a:r>
              <a:rPr lang="zh-CN" altLang="en-US" sz="1800"/>
              <a:t>准确定位超广角+IMU是否能够进行位姿计算，回答IMU+超广角进行位姿VIO性能；</a:t>
            </a:r>
            <a:endParaRPr lang="zh-CN" altLang="en-US" sz="1800"/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确认超广角+IMU能够进行定位后，增加dToF深度是否能够增强定位精度，回答dToF对位姿定位的意义；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测试结果：实验六</a:t>
            </a:r>
            <a:r>
              <a:rPr lang="zh-CN" altLang="en-US" sz="2400">
                <a:sym typeface="+mn-ea"/>
              </a:rPr>
              <a:t>（工具PCDVisualization）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10145" y="4909185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sz="1400" b="0">
                <a:latin typeface="Calibri" panose="020F0502020204030204" charset="0"/>
                <a:ea typeface="宋体" panose="02010600030101010101" pitchFamily="2" charset="-122"/>
              </a:rPr>
              <a:t>侧视图</a:t>
            </a:r>
            <a:endParaRPr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100" y="490918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俯视图</a:t>
            </a:r>
            <a:endParaRPr lang="zh-CN" altLang="en-US" sz="14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575310"/>
            <a:ext cx="3857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6.1 </a:t>
            </a:r>
            <a:r>
              <a:rPr lang="zh-CN" altLang="en-US" b="1">
                <a:latin typeface="Calibri" panose="020F0502020204030204" charset="0"/>
                <a:ea typeface="宋体" panose="02010600030101010101" pitchFamily="2" charset="-122"/>
              </a:rPr>
              <a:t>慢速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运动</a:t>
            </a:r>
            <a:endParaRPr lang="zh-CN" altLang="en-US" sz="14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37565" y="5450205"/>
            <a:ext cx="1000823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打开所有相机、沿操场轨迹运动的点云，然后</a:t>
            </a:r>
            <a:r>
              <a:rPr sz="1600" b="1">
                <a:latin typeface="Calibri" panose="020F0502020204030204" charset="0"/>
                <a:ea typeface="宋体" panose="02010600030101010101" pitchFamily="2" charset="-122"/>
              </a:rPr>
              <a:t>遮挡广角和dToF</a:t>
            </a:r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继续沿操场轨迹运动的点云，静置ipad后</a:t>
            </a:r>
            <a:r>
              <a:rPr sz="1600" b="1">
                <a:latin typeface="Calibri" panose="020F0502020204030204" charset="0"/>
                <a:ea typeface="宋体" panose="02010600030101010101" pitchFamily="2" charset="-122"/>
              </a:rPr>
              <a:t>打开广角和dToF</a:t>
            </a:r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等待一小段时间的点云。全程</a:t>
            </a:r>
            <a:r>
              <a:rPr sz="1600" b="1">
                <a:latin typeface="Calibri" panose="020F0502020204030204" charset="0"/>
                <a:ea typeface="宋体" panose="02010600030101010101" pitchFamily="2" charset="-122"/>
              </a:rPr>
              <a:t>慢速</a:t>
            </a:r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运动。静置打开广角和dToF后</a:t>
            </a:r>
            <a:r>
              <a:rPr sz="1600" b="1">
                <a:latin typeface="Calibri" panose="020F0502020204030204" charset="0"/>
                <a:ea typeface="宋体" panose="02010600030101010101" pitchFamily="2" charset="-122"/>
              </a:rPr>
              <a:t>有轻微跳动</a:t>
            </a:r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（类似相机对焦）。</a:t>
            </a:r>
            <a:r>
              <a:rPr lang="zh-CN" sz="16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房间中间一圈黑色的点是用于遮挡</a:t>
            </a:r>
            <a:r>
              <a:rPr lang="en-US" sz="16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dToF</a:t>
            </a:r>
            <a:r>
              <a:rPr lang="zh-CN" sz="16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和广角的胶带被重建出来的结果。因为一旦导出完点云后程序就会停止，不能继续运行，所以不能保存中间状态的点云，只能保存最终状态的点云。</a:t>
            </a:r>
            <a:endParaRPr lang="zh-CN" altLang="en-US" sz="1600" b="0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l"/>
            <a:endParaRPr sz="16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72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0890" y="1309053"/>
            <a:ext cx="4986972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" y="1309053"/>
            <a:ext cx="4968477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数据预处理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006975"/>
          </a:xfrm>
        </p:spPr>
        <p:txBody>
          <a:bodyPr>
            <a:normAutofit/>
          </a:bodyPr>
          <a:p>
            <a:r>
              <a:rPr lang="zh-CN" altLang="en-US"/>
              <a:t>使用工具</a:t>
            </a:r>
            <a:r>
              <a:rPr lang="zh-CN" altLang="en-US" b="1"/>
              <a:t>txt2pcd</a:t>
            </a:r>
            <a:r>
              <a:rPr lang="zh-CN" altLang="en-US"/>
              <a:t>将所有</a:t>
            </a:r>
            <a:r>
              <a:rPr lang="en-US" altLang="zh-CN"/>
              <a:t>txt</a:t>
            </a:r>
            <a:r>
              <a:rPr lang="zh-CN" altLang="en-US"/>
              <a:t>格式的点云转化为</a:t>
            </a:r>
            <a:r>
              <a:rPr lang="en-US" altLang="zh-CN"/>
              <a:t>pcd</a:t>
            </a:r>
            <a:r>
              <a:rPr lang="zh-CN" altLang="en-US"/>
              <a:t>格式</a:t>
            </a:r>
            <a:endParaRPr lang="zh-CN" altLang="en-US"/>
          </a:p>
          <a:p>
            <a:r>
              <a:rPr lang="zh-CN" altLang="en-US"/>
              <a:t>使用工具</a:t>
            </a:r>
            <a:r>
              <a:rPr lang="zh-CN" altLang="en-US" b="1"/>
              <a:t>pcd2xyz</a:t>
            </a:r>
            <a:r>
              <a:rPr lang="zh-CN" altLang="en-US"/>
              <a:t>将实验</a:t>
            </a:r>
            <a:r>
              <a:rPr lang="en-US" altLang="zh-CN"/>
              <a:t>4</a:t>
            </a:r>
            <a:r>
              <a:rPr lang="zh-CN" altLang="en-US"/>
              <a:t>的</a:t>
            </a:r>
            <a:r>
              <a:rPr lang="en-US" altLang="zh-CN"/>
              <a:t>pcd</a:t>
            </a:r>
            <a:r>
              <a:rPr lang="zh-CN" altLang="en-US"/>
              <a:t>格式点云转为</a:t>
            </a:r>
            <a:r>
              <a:rPr lang="en-US" altLang="zh-CN"/>
              <a:t>xyz</a:t>
            </a:r>
            <a:r>
              <a:rPr lang="zh-CN" altLang="en-US"/>
              <a:t>格式</a:t>
            </a:r>
            <a:endParaRPr lang="zh-CN" altLang="en-US"/>
          </a:p>
          <a:p>
            <a:r>
              <a:rPr lang="zh-CN" altLang="en-US"/>
              <a:t>使用工具</a:t>
            </a:r>
            <a:r>
              <a:rPr lang="zh-CN" altLang="en-US" b="1"/>
              <a:t>depth2png</a:t>
            </a:r>
            <a:r>
              <a:rPr lang="zh-CN" altLang="en-US"/>
              <a:t>将实验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/>
              <a:t>7</a:t>
            </a:r>
            <a:r>
              <a:rPr lang="zh-CN" altLang="en-US"/>
              <a:t>的</a:t>
            </a:r>
            <a:r>
              <a:rPr lang="en-US" altLang="zh-CN"/>
              <a:t>txt</a:t>
            </a:r>
            <a:r>
              <a:rPr lang="zh-CN" altLang="en-US"/>
              <a:t>格式深度数据可视化为</a:t>
            </a:r>
            <a:r>
              <a:rPr lang="en-US" altLang="zh-CN"/>
              <a:t>png</a:t>
            </a:r>
            <a:r>
              <a:rPr lang="zh-CN" altLang="en-US"/>
              <a:t>格式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4690" y="4195445"/>
            <a:ext cx="6108065" cy="266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78" y="1436370"/>
            <a:ext cx="1014594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测试结果：实验六</a:t>
            </a:r>
            <a:r>
              <a:rPr lang="zh-CN" altLang="en-US" sz="2400">
                <a:sym typeface="+mn-ea"/>
              </a:rPr>
              <a:t>（工具TrajectoryVisualization）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592899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注：静置打开dToF后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只拍摄了一帧</a:t>
            </a:r>
            <a:endParaRPr lang="zh-CN" sz="1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575310"/>
            <a:ext cx="3857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6.2 </a:t>
            </a:r>
            <a:r>
              <a:rPr lang="en-US" altLang="zh-CN" b="1">
                <a:latin typeface="Calibri" panose="020F0502020204030204" charset="0"/>
                <a:ea typeface="宋体" panose="02010600030101010101" pitchFamily="2" charset="-122"/>
              </a:rPr>
              <a:t>慢速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运动 </a:t>
            </a:r>
            <a:endParaRPr lang="zh-CN" altLang="en-US" sz="140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11235055" y="4000500"/>
            <a:ext cx="118745" cy="3721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641330" y="3858260"/>
            <a:ext cx="522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/>
              <a:t>终点</a:t>
            </a:r>
            <a:r>
              <a:rPr lang="zh-CN" altLang="en-US" sz="800" b="1">
                <a:sym typeface="+mn-ea"/>
              </a:rPr>
              <a:t>处</a:t>
            </a:r>
            <a:r>
              <a:rPr lang="zh-CN" altLang="en-US" sz="800" b="1"/>
              <a:t>放大</a:t>
            </a:r>
            <a:endParaRPr lang="zh-CN" altLang="en-US" sz="800" b="1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7647305" y="4000500"/>
            <a:ext cx="115570" cy="2520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044055" y="3858260"/>
            <a:ext cx="522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/>
              <a:t>终点处放大</a:t>
            </a:r>
            <a:endParaRPr lang="zh-CN" altLang="en-US" sz="800" b="1"/>
          </a:p>
        </p:txBody>
      </p:sp>
      <p:sp>
        <p:nvSpPr>
          <p:cNvPr id="16" name="文本框 15"/>
          <p:cNvSpPr txBox="1"/>
          <p:nvPr/>
        </p:nvSpPr>
        <p:spPr>
          <a:xfrm>
            <a:off x="1066800" y="94361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打开所有相机</a:t>
            </a:r>
            <a:endParaRPr lang="zh-CN" sz="1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沿操场轨迹运动的相机轨迹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60060" y="914400"/>
            <a:ext cx="29083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遮挡广角和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dToF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继续沿操场轨迹运动的相机轨迹（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包括左边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的轨迹）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70925" y="943610"/>
            <a:ext cx="30480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静置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ipad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后打开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dToF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等待一小段时间的相机轨迹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（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包括左边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的轨迹）</a:t>
            </a:r>
            <a:endParaRPr lang="zh-CN" altLang="en-US" sz="140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10352405" y="5864860"/>
            <a:ext cx="63500" cy="3708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989820" y="6235700"/>
            <a:ext cx="651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/>
              <a:t>多了一段嫩绿色的</a:t>
            </a:r>
            <a:endParaRPr lang="zh-CN" altLang="en-US" sz="8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测试结果：实验六</a:t>
            </a:r>
            <a:r>
              <a:rPr lang="zh-CN" altLang="en-US" sz="2400">
                <a:sym typeface="+mn-ea"/>
              </a:rPr>
              <a:t>（工具TrajectoryVisualization）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6800" y="413131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sz="1400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sz="1400">
                <a:latin typeface="Calibri" panose="020F0502020204030204" charset="0"/>
                <a:ea typeface="宋体" panose="02010600030101010101" pitchFamily="2" charset="-122"/>
              </a:rPr>
              <a:t>6.2</a:t>
            </a:r>
            <a:r>
              <a:rPr sz="1400">
                <a:latin typeface="Calibri" panose="020F0502020204030204" charset="0"/>
                <a:ea typeface="宋体" panose="02010600030101010101" pitchFamily="2" charset="-122"/>
              </a:rPr>
              <a:t>中显示的右图比左图多出</a:t>
            </a:r>
            <a:r>
              <a:rPr sz="1400" b="1">
                <a:latin typeface="Calibri" panose="020F0502020204030204" charset="0"/>
                <a:ea typeface="宋体" panose="02010600030101010101" pitchFamily="2" charset="-122"/>
              </a:rPr>
              <a:t>嫩绿色</a:t>
            </a:r>
            <a:r>
              <a:rPr sz="1400">
                <a:latin typeface="Calibri" panose="020F0502020204030204" charset="0"/>
                <a:ea typeface="宋体" panose="02010600030101010101" pitchFamily="2" charset="-122"/>
              </a:rPr>
              <a:t>线段的长度，单位为</a:t>
            </a:r>
            <a:r>
              <a:rPr sz="1400" b="1">
                <a:latin typeface="Calibri" panose="020F0502020204030204" charset="0"/>
                <a:ea typeface="宋体" panose="02010600030101010101" pitchFamily="2" charset="-122"/>
              </a:rPr>
              <a:t>米</a:t>
            </a:r>
            <a:r>
              <a:rPr sz="1400">
                <a:latin typeface="Calibri" panose="020F0502020204030204" charset="0"/>
                <a:ea typeface="宋体" panose="02010600030101010101" pitchFamily="2" charset="-122"/>
              </a:rPr>
              <a:t>。对应的是开启dToF后采集的一帧图像对应的相机位姿变化距离</a:t>
            </a:r>
            <a:endParaRPr sz="14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575310"/>
            <a:ext cx="3857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6.3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慢速运动</a:t>
            </a:r>
            <a:endParaRPr lang="zh-CN" altLang="en-US" sz="14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4041140" y="3637915"/>
            <a:ext cx="716280" cy="812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533505" y="1522730"/>
            <a:ext cx="428625" cy="3130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600"/>
              <a:t>开启dToF和广角前后两帧深度图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10585450" y="1565910"/>
            <a:ext cx="613410" cy="2433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深度全都一样</a:t>
            </a:r>
            <a:endParaRPr lang="zh-CN" altLang="en-US" sz="1400"/>
          </a:p>
          <a:p>
            <a:pPr algn="ctr"/>
            <a:r>
              <a:rPr lang="zh-CN" altLang="en-US" sz="1400"/>
              <a:t>遮挡了广角+dToF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10574020" y="4086860"/>
            <a:ext cx="613410" cy="2433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深度正常</a:t>
            </a:r>
            <a:endParaRPr lang="zh-CN" altLang="en-US" sz="1400">
              <a:sym typeface="+mn-ea"/>
            </a:endParaRPr>
          </a:p>
          <a:p>
            <a:pPr algn="ctr"/>
            <a:r>
              <a:rPr lang="zh-CN" altLang="en-US" sz="1400">
                <a:sym typeface="+mn-ea"/>
              </a:rPr>
              <a:t>dToF+广角全开</a:t>
            </a:r>
            <a:endParaRPr lang="zh-CN" altLang="en-US" sz="1400">
              <a:sym typeface="+mn-ea"/>
            </a:endParaRPr>
          </a:p>
        </p:txBody>
      </p:sp>
      <p:pic>
        <p:nvPicPr>
          <p:cNvPr id="50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0145" y="1522413"/>
            <a:ext cx="3050667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145" y="4042728"/>
            <a:ext cx="3029333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55" y="1522413"/>
            <a:ext cx="6562240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箭头连接符 5"/>
          <p:cNvCxnSpPr/>
          <p:nvPr/>
        </p:nvCxnSpPr>
        <p:spPr>
          <a:xfrm flipH="1" flipV="1">
            <a:off x="4019550" y="3637915"/>
            <a:ext cx="418465" cy="812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测试结果：实验六</a:t>
            </a:r>
            <a:r>
              <a:rPr lang="zh-CN" altLang="en-US" sz="2400">
                <a:sym typeface="+mn-ea"/>
              </a:rPr>
              <a:t>（工具PCDVisualization）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079740" y="4909185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sz="1400" b="0">
                <a:latin typeface="Calibri" panose="020F0502020204030204" charset="0"/>
                <a:ea typeface="宋体" panose="02010600030101010101" pitchFamily="2" charset="-122"/>
              </a:rPr>
              <a:t>侧视图</a:t>
            </a:r>
            <a:endParaRPr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100" y="490918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俯视图</a:t>
            </a:r>
            <a:endParaRPr lang="zh-CN" altLang="en-US" sz="14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575310"/>
            <a:ext cx="3857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6.4 </a:t>
            </a:r>
            <a:r>
              <a:rPr lang="zh-CN" altLang="en-US" b="1">
                <a:latin typeface="Calibri" panose="020F0502020204030204" charset="0"/>
                <a:ea typeface="宋体" panose="02010600030101010101" pitchFamily="2" charset="-122"/>
              </a:rPr>
              <a:t>快速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运动</a:t>
            </a:r>
            <a:endParaRPr lang="zh-CN" altLang="en-US" sz="14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37565" y="5450205"/>
            <a:ext cx="100082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打开所有相机、沿操场轨迹运动的点云，然后遮挡广角和dToF继续沿操场轨迹运动的点云，静置ipad后打开广角和dToF等待一小段时间的点云。全程</a:t>
            </a:r>
            <a:r>
              <a:rPr sz="1600" b="1">
                <a:latin typeface="Calibri" panose="020F0502020204030204" charset="0"/>
                <a:ea typeface="宋体" panose="02010600030101010101" pitchFamily="2" charset="-122"/>
              </a:rPr>
              <a:t>快速</a:t>
            </a:r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运动。静置打开广角和dToF后</a:t>
            </a:r>
            <a:r>
              <a:rPr sz="1600" b="1">
                <a:latin typeface="Calibri" panose="020F0502020204030204" charset="0"/>
                <a:ea typeface="宋体" panose="02010600030101010101" pitchFamily="2" charset="-122"/>
              </a:rPr>
              <a:t>无明显跳动</a:t>
            </a:r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。</a:t>
            </a:r>
            <a:endParaRPr sz="16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46" name="图片 16"/>
          <p:cNvPicPr>
            <a:picLocks noChangeAspect="1"/>
          </p:cNvPicPr>
          <p:nvPr/>
        </p:nvPicPr>
        <p:blipFill>
          <a:blip r:embed="rId1"/>
          <a:srcRect l="50048" t="50015"/>
          <a:stretch>
            <a:fillRect/>
          </a:stretch>
        </p:blipFill>
        <p:spPr>
          <a:xfrm>
            <a:off x="6130290" y="1309053"/>
            <a:ext cx="556723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rcRect l="49881" t="49956"/>
          <a:stretch>
            <a:fillRect/>
          </a:stretch>
        </p:blipFill>
        <p:spPr>
          <a:xfrm>
            <a:off x="549910" y="1309053"/>
            <a:ext cx="5580482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645" y="4195445"/>
            <a:ext cx="5682778" cy="26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3" y="1465580"/>
            <a:ext cx="9281875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测试结果：实验六</a:t>
            </a:r>
            <a:r>
              <a:rPr lang="zh-CN" altLang="en-US" sz="2400">
                <a:sym typeface="+mn-ea"/>
              </a:rPr>
              <a:t>（工具TrajectoryVisualization）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592899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注：静置打开dToF后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拍摄了两帧</a:t>
            </a:r>
            <a:endParaRPr lang="zh-CN" sz="1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575310"/>
            <a:ext cx="3857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6.5 </a:t>
            </a:r>
            <a:r>
              <a:rPr lang="zh-CN" altLang="en-US" b="1">
                <a:latin typeface="Calibri" panose="020F0502020204030204" charset="0"/>
                <a:ea typeface="宋体" panose="02010600030101010101" pitchFamily="2" charset="-122"/>
              </a:rPr>
              <a:t>快</a:t>
            </a:r>
            <a:r>
              <a:rPr lang="en-US" altLang="zh-CN" b="1">
                <a:latin typeface="Calibri" panose="020F0502020204030204" charset="0"/>
                <a:ea typeface="宋体" panose="02010600030101010101" pitchFamily="2" charset="-122"/>
              </a:rPr>
              <a:t>速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运动 </a:t>
            </a:r>
            <a:endParaRPr lang="zh-CN" altLang="en-US" sz="140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10742295" y="3973195"/>
            <a:ext cx="17780" cy="4019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118725" y="3978275"/>
            <a:ext cx="522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/>
              <a:t>终点</a:t>
            </a:r>
            <a:r>
              <a:rPr lang="zh-CN" altLang="en-US" sz="800" b="1">
                <a:sym typeface="+mn-ea"/>
              </a:rPr>
              <a:t>处</a:t>
            </a:r>
            <a:r>
              <a:rPr lang="zh-CN" altLang="en-US" sz="800" b="1"/>
              <a:t>放大</a:t>
            </a:r>
            <a:endParaRPr lang="zh-CN" altLang="en-US" sz="800" b="1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7434580" y="4037965"/>
            <a:ext cx="8255" cy="2774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911975" y="4008120"/>
            <a:ext cx="522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/>
              <a:t>终点处放大</a:t>
            </a:r>
            <a:endParaRPr lang="zh-CN" altLang="en-US" sz="800" b="1"/>
          </a:p>
        </p:txBody>
      </p:sp>
      <p:sp>
        <p:nvSpPr>
          <p:cNvPr id="16" name="文本框 15"/>
          <p:cNvSpPr txBox="1"/>
          <p:nvPr/>
        </p:nvSpPr>
        <p:spPr>
          <a:xfrm>
            <a:off x="1066800" y="94361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打开所有相机</a:t>
            </a:r>
            <a:endParaRPr lang="zh-CN" sz="1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沿操场轨迹运动的相机轨迹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60060" y="914400"/>
            <a:ext cx="29083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遮挡广角和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dToF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继续沿操场轨迹运动的相机轨迹（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包括左边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的轨迹）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70925" y="943610"/>
            <a:ext cx="30480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静置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ipad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后打开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dToF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等待一小段时间的相机轨迹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（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包括左边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的轨迹）</a:t>
            </a:r>
            <a:endParaRPr lang="zh-CN" altLang="en-US" sz="1400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10347325" y="5628640"/>
            <a:ext cx="105410" cy="2857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347325" y="5928995"/>
            <a:ext cx="651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/>
              <a:t>多了两段红色和墨绿色的</a:t>
            </a:r>
            <a:endParaRPr lang="zh-CN" altLang="en-US" sz="800" b="1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10079355" y="5984875"/>
            <a:ext cx="320040" cy="742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883" y="1153795"/>
            <a:ext cx="6439625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测试结果：实验六</a:t>
            </a:r>
            <a:r>
              <a:rPr lang="zh-CN" altLang="en-US" sz="2400">
                <a:sym typeface="+mn-ea"/>
              </a:rPr>
              <a:t>（工具TrajectoryVisualization）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12990" y="1858010"/>
            <a:ext cx="339153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sz="1600">
                <a:latin typeface="Calibri" panose="020F0502020204030204" charset="0"/>
                <a:ea typeface="宋体" panose="02010600030101010101" pitchFamily="2" charset="-122"/>
              </a:rPr>
              <a:t>6.5</a:t>
            </a:r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中显示的右图比左图多出的</a:t>
            </a:r>
            <a:r>
              <a:rPr sz="1600" b="1">
                <a:latin typeface="Calibri" panose="020F0502020204030204" charset="0"/>
                <a:ea typeface="宋体" panose="02010600030101010101" pitchFamily="2" charset="-122"/>
              </a:rPr>
              <a:t>红色和墨绿色</a:t>
            </a:r>
            <a:r>
              <a:rPr sz="1600">
                <a:latin typeface="Calibri" panose="020F0502020204030204" charset="0"/>
                <a:ea typeface="宋体" panose="02010600030101010101" pitchFamily="2" charset="-122"/>
              </a:rPr>
              <a:t>线段的长度，单位为米。对应的是开启dToF后采集的两帧图像对应的相机位姿变化距离</a:t>
            </a:r>
            <a:endParaRPr sz="16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575310"/>
            <a:ext cx="3857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6.6 </a:t>
            </a:r>
            <a:r>
              <a:rPr lang="zh-CN" altLang="en-US" b="1">
                <a:latin typeface="Calibri" panose="020F0502020204030204" charset="0"/>
                <a:ea typeface="宋体" panose="02010600030101010101" pitchFamily="2" charset="-122"/>
              </a:rPr>
              <a:t>快速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运动</a:t>
            </a:r>
            <a:endParaRPr lang="zh-CN" altLang="en-US" sz="14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3708400" y="3289935"/>
            <a:ext cx="418465" cy="812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7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3" y="3673793"/>
            <a:ext cx="3064573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10" y="3673793"/>
            <a:ext cx="3060707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10" y="3673793"/>
            <a:ext cx="3062894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0198735" y="4519295"/>
            <a:ext cx="17506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开启dToF和广角前的一帧和后的两帧深度图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935355" y="6194425"/>
            <a:ext cx="2870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开启前的一帧</a:t>
            </a:r>
            <a:endParaRPr lang="zh-CN" altLang="en-US" sz="1400"/>
          </a:p>
          <a:p>
            <a:pPr algn="ctr"/>
            <a:r>
              <a:rPr lang="zh-CN" altLang="en-US" sz="1400"/>
              <a:t>遮挡了广角+dToF，深度全都一样</a:t>
            </a:r>
            <a:endParaRPr lang="zh-CN" altLang="en-US" sz="1400"/>
          </a:p>
        </p:txBody>
      </p:sp>
      <p:sp>
        <p:nvSpPr>
          <p:cNvPr id="100" name="文本框 99"/>
          <p:cNvSpPr txBox="1"/>
          <p:nvPr/>
        </p:nvSpPr>
        <p:spPr>
          <a:xfrm>
            <a:off x="5647055" y="6194425"/>
            <a:ext cx="26035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altLang="en-US" sz="1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开启后的两帧</a:t>
            </a:r>
            <a:endParaRPr lang="en-US" sz="1400" b="1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ctr"/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dToF+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广角全开，深度正常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3708400" y="2934335"/>
            <a:ext cx="418465" cy="812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>
                <a:sym typeface="+mn-ea"/>
              </a:rPr>
              <a:t>测试结果：实验六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023475" cy="5419725"/>
          </a:xfrm>
        </p:spPr>
        <p:txBody>
          <a:bodyPr>
            <a:noAutofit/>
          </a:bodyPr>
          <a:p>
            <a:r>
              <a:rPr lang="zh-CN" altLang="en-US" sz="1800" b="1"/>
              <a:t>结论1</a:t>
            </a:r>
            <a:r>
              <a:rPr lang="zh-CN" altLang="en-US" sz="1800"/>
              <a:t>：超广角+IMU可以进行位姿估计，但是效果不是很好</a:t>
            </a:r>
            <a:endParaRPr lang="zh-CN" altLang="en-US" sz="1800"/>
          </a:p>
          <a:p>
            <a:r>
              <a:rPr lang="zh-CN" altLang="en-US" sz="1800"/>
              <a:t>依据：图</a:t>
            </a:r>
            <a:r>
              <a:rPr lang="en-US" altLang="zh-CN" sz="1800"/>
              <a:t>7.2</a:t>
            </a:r>
            <a:r>
              <a:rPr lang="zh-CN" altLang="en-US" sz="1800"/>
              <a:t>、</a:t>
            </a:r>
            <a:r>
              <a:rPr lang="en-US" altLang="zh-CN" sz="1800"/>
              <a:t>6.2</a:t>
            </a:r>
            <a:r>
              <a:rPr lang="zh-CN" altLang="en-US" sz="1800"/>
              <a:t>、</a:t>
            </a:r>
            <a:r>
              <a:rPr lang="en-US" altLang="zh-CN" sz="1800"/>
              <a:t>6.5</a:t>
            </a:r>
            <a:r>
              <a:rPr lang="zh-CN" altLang="en-US" sz="1800"/>
              <a:t>的左边两张图中，显示出遮挡广角+dToF后相机的运动依然可以被（部分）、跟踪。图14中跟踪效果较好，而图</a:t>
            </a:r>
            <a:r>
              <a:rPr lang="en-US" altLang="zh-CN" sz="1800">
                <a:sym typeface="+mn-ea"/>
              </a:rPr>
              <a:t>6.2</a:t>
            </a:r>
            <a:r>
              <a:rPr lang="zh-CN" altLang="en-US" sz="1800">
                <a:sym typeface="+mn-ea"/>
              </a:rPr>
              <a:t>、</a:t>
            </a:r>
            <a:r>
              <a:rPr lang="en-US" altLang="zh-CN" sz="1800">
                <a:sym typeface="+mn-ea"/>
              </a:rPr>
              <a:t>6.5</a:t>
            </a:r>
            <a:r>
              <a:rPr lang="zh-CN" altLang="en-US" sz="1800"/>
              <a:t>中只跟踪到了圆形转圈的轨迹（对应图</a:t>
            </a:r>
            <a:r>
              <a:rPr lang="en-US" altLang="zh-CN" sz="1800"/>
              <a:t>6.1</a:t>
            </a:r>
            <a:r>
              <a:rPr lang="zh-CN" altLang="en-US" sz="1800"/>
              <a:t>、</a:t>
            </a:r>
            <a:r>
              <a:rPr lang="en-US" altLang="zh-CN" sz="1800"/>
              <a:t>6.4</a:t>
            </a:r>
            <a:r>
              <a:rPr lang="zh-CN" altLang="en-US" sz="1800"/>
              <a:t>房间中间的黑色点云），未跟踪到操场轨迹中的直线运动。再结合图</a:t>
            </a:r>
            <a:r>
              <a:rPr lang="en-US" altLang="zh-CN" sz="1800"/>
              <a:t>1.6</a:t>
            </a:r>
            <a:r>
              <a:rPr lang="zh-CN" altLang="en-US" sz="1800"/>
              <a:t>，只要超广角被遮住，很大概率上轨迹不能被正确跟踪，甚至圆形轨迹都不能。</a:t>
            </a:r>
            <a:endParaRPr lang="zh-CN" altLang="en-US"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测试目的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00697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评估Mesh生成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准确定位广角和超广角参与点云带来的提升，回答两个RGB相机的必要性，单/双目的提升;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准确定位稠密点云的获取(融合)的过程，回答单纯Lidar静止/或运动是否有稠密融合，RGB+Lidar静止/运动是否有稠密融合；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准确定位稠密融合在场景上的差异，回答平面与表面的纹理对稠密点云融合的影响；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确认深度图转点云的过程，回答在深度图反投影的过程中是否会对其进行处理。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/>
          </a:p>
          <a:p>
            <a:r>
              <a:rPr lang="zh-CN" altLang="en-US"/>
              <a:t>评估姿态估计</a:t>
            </a:r>
            <a:endParaRPr lang="zh-CN" altLang="en-US" sz="1800"/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准确定位超广角+IMU是否能够进行位姿计算，回答IMU+超广角进行位姿VIO性能；</a:t>
            </a:r>
            <a:endParaRPr lang="zh-CN" altLang="en-US" sz="1800"/>
          </a:p>
          <a:p>
            <a:pPr lvl="1"/>
            <a:r>
              <a:rPr lang="zh-CN" altLang="en-US" sz="1800"/>
              <a:t>确认超广角+IMU能够进行定位后，增加dToF深度是否能够增强定位精度，回答dToF对位姿定位的意义；</a:t>
            </a:r>
            <a:endParaRPr lang="zh-CN" altLang="en-US"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测试结果：实验七</a:t>
            </a:r>
            <a:r>
              <a:rPr lang="zh-CN" altLang="en-US" sz="2400">
                <a:sym typeface="+mn-ea"/>
              </a:rPr>
              <a:t>（工具PCDVisualization）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10145" y="4909185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sz="1400" b="0">
                <a:latin typeface="Calibri" panose="020F0502020204030204" charset="0"/>
                <a:ea typeface="宋体" panose="02010600030101010101" pitchFamily="2" charset="-122"/>
              </a:rPr>
              <a:t>侧视图</a:t>
            </a:r>
            <a:endParaRPr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100" y="490918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俯视图</a:t>
            </a:r>
            <a:endParaRPr lang="zh-CN" altLang="en-US" sz="14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575310"/>
            <a:ext cx="3857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7.1</a:t>
            </a:r>
            <a:endParaRPr lang="zh-CN" altLang="en-US" sz="1400"/>
          </a:p>
        </p:txBody>
      </p:sp>
      <p:pic>
        <p:nvPicPr>
          <p:cNvPr id="28" name="图片 1"/>
          <p:cNvPicPr>
            <a:picLocks noChangeAspect="1"/>
          </p:cNvPicPr>
          <p:nvPr/>
        </p:nvPicPr>
        <p:blipFill>
          <a:blip r:embed="rId1"/>
          <a:srcRect l="50144" t="49926"/>
          <a:stretch>
            <a:fillRect/>
          </a:stretch>
        </p:blipFill>
        <p:spPr>
          <a:xfrm>
            <a:off x="838200" y="1309370"/>
            <a:ext cx="500473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3"/>
          <p:cNvPicPr>
            <a:picLocks noChangeAspect="1"/>
          </p:cNvPicPr>
          <p:nvPr/>
        </p:nvPicPr>
        <p:blipFill>
          <a:blip r:embed="rId2"/>
          <a:srcRect l="50206" t="49886"/>
          <a:stretch>
            <a:fillRect/>
          </a:stretch>
        </p:blipFill>
        <p:spPr>
          <a:xfrm>
            <a:off x="5842318" y="1309053"/>
            <a:ext cx="500347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837565" y="5450205"/>
            <a:ext cx="100082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打开所有相机、沿操场轨迹运动的点云，然后</a:t>
            </a:r>
            <a:r>
              <a:rPr lang="zh-CN" sz="1600" b="1">
                <a:latin typeface="Calibri" panose="020F0502020204030204" charset="0"/>
                <a:ea typeface="宋体" panose="02010600030101010101" pitchFamily="2" charset="-122"/>
              </a:rPr>
              <a:t>遮挡广角和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dToF</a:t>
            </a:r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继续沿操场轨迹运动的点云，最后静置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</a:rPr>
              <a:t>ipad</a:t>
            </a:r>
            <a:r>
              <a:rPr lang="zh-CN" sz="1600" b="1">
                <a:latin typeface="Calibri" panose="020F0502020204030204" charset="0"/>
                <a:ea typeface="宋体" panose="02010600030101010101" pitchFamily="2" charset="-122"/>
              </a:rPr>
              <a:t>打开广角</a:t>
            </a:r>
            <a:r>
              <a:rPr lang="zh-CN" sz="1600" b="0">
                <a:latin typeface="Calibri" panose="020F0502020204030204" charset="0"/>
                <a:ea typeface="宋体" panose="02010600030101010101" pitchFamily="2" charset="-122"/>
              </a:rPr>
              <a:t>等待一小段时间的点云。</a:t>
            </a:r>
            <a:r>
              <a:rPr lang="zh-CN" sz="1600" b="1">
                <a:latin typeface="Calibri" panose="020F0502020204030204" charset="0"/>
                <a:ea typeface="宋体" panose="02010600030101010101" pitchFamily="2" charset="-122"/>
              </a:rPr>
              <a:t>静置打开广角和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dToF</a:t>
            </a:r>
            <a:r>
              <a:rPr lang="zh-CN" sz="1600" b="1">
                <a:latin typeface="Calibri" panose="020F0502020204030204" charset="0"/>
                <a:ea typeface="宋体" panose="02010600030101010101" pitchFamily="2" charset="-122"/>
              </a:rPr>
              <a:t>后无明显跳动。</a:t>
            </a:r>
            <a:endParaRPr lang="zh-CN" altLang="en-US" sz="16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9720" y="3978275"/>
            <a:ext cx="6339272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测试结果：实验七</a:t>
            </a:r>
            <a:r>
              <a:rPr lang="zh-CN" altLang="en-US" sz="2400">
                <a:sym typeface="+mn-ea"/>
              </a:rPr>
              <a:t>（工具TrajectoryVisualization）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592899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注：静置打开dToF后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只拍摄了一帧</a:t>
            </a:r>
            <a:endParaRPr lang="zh-CN" sz="1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575310"/>
            <a:ext cx="3857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7.2</a:t>
            </a:r>
            <a:endParaRPr lang="zh-CN" altLang="en-US" sz="1400"/>
          </a:p>
        </p:txBody>
      </p:sp>
      <p:pic>
        <p:nvPicPr>
          <p:cNvPr id="35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60" y="1436370"/>
            <a:ext cx="9410029" cy="28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箭头连接符 5"/>
          <p:cNvCxnSpPr/>
          <p:nvPr/>
        </p:nvCxnSpPr>
        <p:spPr>
          <a:xfrm flipH="1">
            <a:off x="10501630" y="4070985"/>
            <a:ext cx="245745" cy="910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584180" y="4460875"/>
            <a:ext cx="522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/>
              <a:t>终点</a:t>
            </a:r>
            <a:r>
              <a:rPr lang="zh-CN" altLang="en-US" sz="800" b="1">
                <a:sym typeface="+mn-ea"/>
              </a:rPr>
              <a:t>处</a:t>
            </a:r>
            <a:r>
              <a:rPr lang="zh-CN" altLang="en-US" sz="800" b="1"/>
              <a:t>放大</a:t>
            </a:r>
            <a:endParaRPr lang="zh-CN" altLang="en-US" sz="800" b="1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7256780" y="3968115"/>
            <a:ext cx="245745" cy="910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339330" y="4358005"/>
            <a:ext cx="522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/>
              <a:t>终点处放大</a:t>
            </a:r>
            <a:endParaRPr lang="zh-CN" altLang="en-US" sz="800" b="1"/>
          </a:p>
        </p:txBody>
      </p:sp>
      <p:sp>
        <p:nvSpPr>
          <p:cNvPr id="16" name="文本框 15"/>
          <p:cNvSpPr txBox="1"/>
          <p:nvPr/>
        </p:nvSpPr>
        <p:spPr>
          <a:xfrm>
            <a:off x="1066800" y="94361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打开所有相机</a:t>
            </a:r>
            <a:endParaRPr lang="zh-CN" sz="1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沿操场轨迹运动的相机轨迹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60060" y="914400"/>
            <a:ext cx="29083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遮挡广角和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dToF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继续沿操场轨迹运动的相机轨迹（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包括左边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的轨迹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）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70925" y="943610"/>
            <a:ext cx="30480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静置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ipad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后打开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dToF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等待一小段时间的相机轨迹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（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包括左边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的轨迹）</a:t>
            </a:r>
            <a:endParaRPr lang="zh-CN" altLang="en-US" sz="1400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9992995" y="4881880"/>
            <a:ext cx="76200" cy="339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764395" y="4460875"/>
            <a:ext cx="651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/>
              <a:t>多了一段咖啡色的</a:t>
            </a:r>
            <a:endParaRPr lang="zh-CN" altLang="en-US" sz="8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测试结果：实验七</a:t>
            </a:r>
            <a:r>
              <a:rPr lang="zh-CN" altLang="en-US" sz="2400">
                <a:sym typeface="+mn-ea"/>
              </a:rPr>
              <a:t>（工具TrajectoryVisualization）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6800" y="413131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 sz="1400">
                <a:latin typeface="Calibri" panose="020F0502020204030204" charset="0"/>
                <a:ea typeface="宋体" panose="02010600030101010101" pitchFamily="2" charset="-122"/>
              </a:rPr>
              <a:t>7.2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中显示的右图比左图多出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咖啡色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线段的长度，单位为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米</a:t>
            </a:r>
            <a:r>
              <a:rPr lang="zh-CN" sz="1400">
                <a:latin typeface="Calibri" panose="020F0502020204030204" charset="0"/>
                <a:ea typeface="宋体" panose="02010600030101010101" pitchFamily="2" charset="-122"/>
              </a:rPr>
              <a:t>。对应的是开启dToF后采集的一帧图像对应的相机位姿变化距离</a:t>
            </a:r>
            <a:endParaRPr lang="zh-CN" sz="14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61300" y="575310"/>
            <a:ext cx="3857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7.3</a:t>
            </a:r>
            <a:endParaRPr lang="zh-CN" altLang="en-US" sz="1400"/>
          </a:p>
        </p:txBody>
      </p:sp>
      <p:pic>
        <p:nvPicPr>
          <p:cNvPr id="45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483" y="1522730"/>
            <a:ext cx="6334421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145" y="1522413"/>
            <a:ext cx="307555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893" y="4042728"/>
            <a:ext cx="3051555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/>
          <p:cNvCxnSpPr/>
          <p:nvPr/>
        </p:nvCxnSpPr>
        <p:spPr>
          <a:xfrm flipH="1" flipV="1">
            <a:off x="4041140" y="3637915"/>
            <a:ext cx="418465" cy="812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533505" y="1522730"/>
            <a:ext cx="428625" cy="27565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600"/>
              <a:t>开启dToF前后两帧深度图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10585450" y="1565910"/>
            <a:ext cx="613410" cy="2433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深度全都一样</a:t>
            </a:r>
            <a:endParaRPr lang="zh-CN" altLang="en-US" sz="1400"/>
          </a:p>
          <a:p>
            <a:pPr algn="ctr"/>
            <a:r>
              <a:rPr lang="zh-CN" altLang="en-US" sz="1400"/>
              <a:t>遮挡了广角+dToF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10574020" y="4086860"/>
            <a:ext cx="613410" cy="2433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深度边缘很模糊</a:t>
            </a:r>
            <a:endParaRPr lang="zh-CN" altLang="en-US" sz="1400">
              <a:sym typeface="+mn-ea"/>
            </a:endParaRPr>
          </a:p>
          <a:p>
            <a:pPr algn="ctr"/>
            <a:r>
              <a:rPr lang="zh-CN" altLang="en-US" sz="1400"/>
              <a:t>只有dToF无广角</a:t>
            </a:r>
            <a:endParaRPr lang="zh-CN" altLang="en-US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测试目的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006975"/>
          </a:xfrm>
        </p:spPr>
        <p:txBody>
          <a:bodyPr>
            <a:normAutofit/>
          </a:bodyPr>
          <a:p>
            <a:r>
              <a:rPr lang="zh-CN" altLang="en-US"/>
              <a:t>评估Mesh生成</a:t>
            </a:r>
            <a:endParaRPr lang="zh-CN" altLang="en-US"/>
          </a:p>
          <a:p>
            <a:pPr lvl="1"/>
            <a:r>
              <a:rPr lang="zh-CN" altLang="en-US" sz="1800"/>
              <a:t>准确定位广角和超广角参与点云带来的提升，回答两个RGB相机的必要性，单/双目的提升;</a:t>
            </a:r>
            <a:endParaRPr lang="zh-CN" altLang="en-US" sz="1800"/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准确定位稠密点云的获取(融合)的过程，回答单纯Lidar静止/或运动是否有稠密融合，RGB+Lidar静止/运动是否有稠密融合；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准确定位稠密融合在场景上的差异，回答平面与表面的纹理对稠密点云融合的影响；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确认深度图转点云的过程，回答在深度图反投影的过程中是否会对其进行处理。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sz="200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评估姿态估计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准确定位超广角+IMU是否能够进行位姿计算，回答IMU+超广角进行位姿VIO性能；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zh-CN" altLang="en-US" sz="1800">
                <a:solidFill>
                  <a:schemeClr val="bg2">
                    <a:lumMod val="75000"/>
                  </a:schemeClr>
                </a:solidFill>
              </a:rPr>
              <a:t>确认超广角+IMU能够进行定位后，增加dToF深度是否能够增强定位精度，回答dToF对位姿定位的意义；</a:t>
            </a:r>
            <a:endParaRPr lang="zh-CN" altLang="en-US" sz="18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>
                <a:sym typeface="+mn-ea"/>
              </a:rPr>
              <a:t>测试结果：实验七</a:t>
            </a:r>
            <a:endParaRPr lang="en-US" altLang="zh-CN" sz="36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840"/>
            <a:ext cx="10023475" cy="5419725"/>
          </a:xfrm>
        </p:spPr>
        <p:txBody>
          <a:bodyPr>
            <a:noAutofit/>
          </a:bodyPr>
          <a:p>
            <a:r>
              <a:rPr lang="zh-CN" altLang="en-US" sz="1800" b="1"/>
              <a:t>结论1</a:t>
            </a:r>
            <a:r>
              <a:rPr lang="zh-CN" altLang="en-US" sz="1800"/>
              <a:t>：dToF</a:t>
            </a:r>
            <a:r>
              <a:rPr lang="zh-CN" altLang="en-US" sz="1800">
                <a:sym typeface="+mn-ea"/>
              </a:rPr>
              <a:t>（准确来说是</a:t>
            </a:r>
            <a:r>
              <a:rPr lang="en-US" altLang="zh-CN" sz="1800">
                <a:sym typeface="+mn-ea"/>
              </a:rPr>
              <a:t>dToF</a:t>
            </a:r>
            <a:r>
              <a:rPr lang="zh-CN" altLang="en-US" sz="1800">
                <a:sym typeface="+mn-ea"/>
              </a:rPr>
              <a:t>参与生成的深度图）</a:t>
            </a:r>
            <a:r>
              <a:rPr lang="zh-CN" altLang="en-US" sz="1800"/>
              <a:t>可以用于位姿计算，为辅助手段</a:t>
            </a:r>
            <a:endParaRPr lang="zh-CN" altLang="en-US" sz="1800"/>
          </a:p>
          <a:p>
            <a:r>
              <a:rPr lang="zh-CN" altLang="en-US" sz="1800"/>
              <a:t>依据：图</a:t>
            </a:r>
            <a:r>
              <a:rPr lang="en-US" altLang="zh-CN" sz="1800"/>
              <a:t>7.2-7.3</a:t>
            </a:r>
            <a:r>
              <a:rPr lang="zh-CN" altLang="en-US" sz="1800"/>
              <a:t>中，当ipad静置打开dToF了以后，相机位姿移动了大约2cm，与打开之前的相机运动间隔几乎相等。此外，图</a:t>
            </a:r>
            <a:r>
              <a:rPr lang="en-US" altLang="zh-CN" sz="1800"/>
              <a:t>7.3</a:t>
            </a:r>
            <a:r>
              <a:rPr lang="zh-CN" altLang="en-US" sz="1800"/>
              <a:t>中可以明显看出打开dToF前后深度图发生的巨大变化。将图</a:t>
            </a:r>
            <a:r>
              <a:rPr lang="en-US" altLang="zh-CN" sz="1800">
                <a:sym typeface="+mn-ea"/>
              </a:rPr>
              <a:t>7.2-7.3</a:t>
            </a:r>
            <a:r>
              <a:rPr lang="zh-CN" altLang="en-US" sz="1800"/>
              <a:t>与图</a:t>
            </a:r>
            <a:r>
              <a:rPr lang="en-US" altLang="zh-CN" sz="1800"/>
              <a:t>6.3</a:t>
            </a:r>
            <a:r>
              <a:rPr lang="zh-CN" altLang="en-US" sz="1800"/>
              <a:t>、</a:t>
            </a:r>
            <a:r>
              <a:rPr lang="en-US" altLang="zh-CN" sz="1800"/>
              <a:t>6.6</a:t>
            </a:r>
            <a:r>
              <a:rPr lang="zh-CN" altLang="en-US" sz="1800"/>
              <a:t>进行对比，发现当ipad静置后多开广角后相机位姿的变化仍为2cm，相较于整个轨迹（长约</a:t>
            </a:r>
            <a:r>
              <a:rPr lang="en-US" altLang="zh-CN" sz="1800"/>
              <a:t>7m</a:t>
            </a:r>
            <a:r>
              <a:rPr lang="zh-CN" altLang="en-US" sz="1800"/>
              <a:t>，图</a:t>
            </a:r>
            <a:r>
              <a:rPr lang="en-US" altLang="zh-CN" sz="1800"/>
              <a:t>7.3</a:t>
            </a:r>
            <a:r>
              <a:rPr lang="zh-CN" altLang="en-US" sz="1800"/>
              <a:t>）的影响是很小的。</a:t>
            </a:r>
            <a:endParaRPr lang="zh-CN" altLang="en-US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测试结果：实验一</a:t>
            </a:r>
            <a:r>
              <a:rPr lang="zh-CN" altLang="en-US" sz="2400"/>
              <a:t>（工具PCDVisualization）</a:t>
            </a:r>
            <a:endParaRPr lang="zh-CN" altLang="en-US" sz="2400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27150"/>
            <a:ext cx="8569325" cy="4674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120900" y="600202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开启两个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2091055" y="1074420"/>
            <a:ext cx="16979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遮两个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23435" y="600202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只遮超广角相机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23435" y="107442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75295" y="1153795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1.1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b="1">
                <a:latin typeface="Calibri" panose="020F0502020204030204" charset="0"/>
                <a:ea typeface="宋体" panose="02010600030101010101" pitchFamily="2" charset="-122"/>
              </a:rPr>
              <a:t>操场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轨迹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altLang="en-US" b="1"/>
              <a:t>俯</a:t>
            </a:r>
            <a:r>
              <a:rPr lang="zh-CN" altLang="en-US"/>
              <a:t>视图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327150"/>
            <a:ext cx="8553513" cy="4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测试结果：实验一</a:t>
            </a:r>
            <a:r>
              <a:rPr lang="zh-CN" altLang="en-US" sz="2400">
                <a:sym typeface="+mn-ea"/>
              </a:rPr>
              <a:t>（工具PCDVisualization）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105660" y="600329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开启两个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2091055" y="1074420"/>
            <a:ext cx="16979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遮两个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623435" y="600329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只遮超广角相机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23435" y="107442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75295" y="1153795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1.2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b="1">
                <a:latin typeface="Calibri" panose="020F0502020204030204" charset="0"/>
                <a:ea typeface="宋体" panose="02010600030101010101" pitchFamily="2" charset="-122"/>
              </a:rPr>
              <a:t>操场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轨迹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altLang="en-US" b="1"/>
              <a:t>斜</a:t>
            </a:r>
            <a:r>
              <a:rPr lang="zh-CN" altLang="en-US"/>
              <a:t>视图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测试结果：实验一</a:t>
            </a:r>
            <a:r>
              <a:rPr lang="zh-CN" altLang="en-US" sz="2400">
                <a:sym typeface="+mn-ea"/>
              </a:rPr>
              <a:t>（工具PCDVisualization）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17295" y="600329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开启两个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1202690" y="1074420"/>
            <a:ext cx="16979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遮两个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2667635" y="600329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只遮超广角相机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7000" y="107442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75295" y="1153795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3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b="1">
                <a:latin typeface="Calibri" panose="020F0502020204030204" charset="0"/>
                <a:ea typeface="宋体" panose="02010600030101010101" pitchFamily="2" charset="-122"/>
              </a:rPr>
              <a:t>圆形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轨迹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altLang="en-US" b="1"/>
              <a:t>俯</a:t>
            </a:r>
            <a:r>
              <a:rPr lang="zh-CN" altLang="en-US"/>
              <a:t>视图</a:t>
            </a:r>
            <a:endParaRPr lang="zh-CN" altLang="en-US"/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327150"/>
            <a:ext cx="9385935" cy="46761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6069965" y="600329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补测的只遮超广角相机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测试结果：实验一</a:t>
            </a:r>
            <a:r>
              <a:rPr lang="zh-CN" altLang="en-US" sz="2400">
                <a:sym typeface="+mn-ea"/>
              </a:rPr>
              <a:t>（工具PCDVisualization）</a:t>
            </a:r>
            <a:endParaRPr lang="zh-CN" altLang="en-US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17295" y="600329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开启两个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1202690" y="1074420"/>
            <a:ext cx="16979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遮两个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2667635" y="600329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只遮超广角相机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7000" y="107442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75295" y="1153795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4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b="1">
                <a:latin typeface="Calibri" panose="020F0502020204030204" charset="0"/>
                <a:ea typeface="宋体" panose="02010600030101010101" pitchFamily="2" charset="-122"/>
              </a:rPr>
              <a:t>圆形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轨迹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 algn="ctr"/>
            <a:r>
              <a:rPr lang="zh-CN" altLang="en-US" b="1"/>
              <a:t>斜</a:t>
            </a:r>
            <a:r>
              <a:rPr lang="zh-CN" altLang="en-US"/>
              <a:t>视图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069965" y="600329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补测的只遮超广角相机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514985" y="1327150"/>
            <a:ext cx="9385300" cy="467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670"/>
          </a:xfrm>
        </p:spPr>
        <p:txBody>
          <a:bodyPr>
            <a:normAutofit/>
          </a:bodyPr>
          <a:p>
            <a:r>
              <a:rPr lang="zh-CN" altLang="en-US" sz="3600"/>
              <a:t>测试结果：实验一</a:t>
            </a:r>
            <a:endParaRPr lang="en-US" altLang="zh-CN" sz="3600"/>
          </a:p>
        </p:txBody>
      </p:sp>
      <p:sp>
        <p:nvSpPr>
          <p:cNvPr id="100" name="文本框 99"/>
          <p:cNvSpPr txBox="1"/>
          <p:nvPr/>
        </p:nvSpPr>
        <p:spPr>
          <a:xfrm>
            <a:off x="1217295" y="6003290"/>
            <a:ext cx="16681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开启两个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RGB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相机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2667635" y="600329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只遮超广角相机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58425" y="1153795"/>
            <a:ext cx="16027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1.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5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同一场景使用不同的相机拍摄的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</a:rPr>
              <a:t>RGB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</a:rPr>
              <a:t>和深度图</a:t>
            </a:r>
            <a:endParaRPr lang="zh-CN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80710" y="600329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只遮广角相机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3" name="图片 8" descr="09-01-15-28-51-483_rg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1327150"/>
            <a:ext cx="3119787" cy="2340000"/>
          </a:xfrm>
          <a:prstGeom prst="rect">
            <a:avLst/>
          </a:prstGeom>
        </p:spPr>
      </p:pic>
      <p:pic>
        <p:nvPicPr>
          <p:cNvPr id="4" name="图片 10" descr="09-01-15-16-03-541_rg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0" y="1327150"/>
            <a:ext cx="3120000" cy="2340000"/>
          </a:xfrm>
          <a:prstGeom prst="rect">
            <a:avLst/>
          </a:prstGeom>
        </p:spPr>
      </p:pic>
      <p:pic>
        <p:nvPicPr>
          <p:cNvPr id="6" name="图片 13" descr="09-01-15-22-32-097_rg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327150"/>
            <a:ext cx="3120000" cy="23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8" y="3667125"/>
            <a:ext cx="3106552" cy="23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788" y="3667125"/>
            <a:ext cx="3106552" cy="23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208" y="3667125"/>
            <a:ext cx="3106552" cy="234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9846945" y="2124710"/>
            <a:ext cx="398145" cy="7448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400"/>
              <a:t>RGB</a:t>
            </a:r>
            <a:r>
              <a:rPr lang="zh-CN" altLang="en-US" sz="1400"/>
              <a:t>图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9860280" y="4359275"/>
            <a:ext cx="398145" cy="955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400"/>
              <a:t>深度图</a:t>
            </a:r>
            <a:endParaRPr lang="zh-CN" altLang="en-US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6813</Words>
  <Application>WPS 演示</Application>
  <PresentationFormat>宽屏</PresentationFormat>
  <Paragraphs>514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Times New Roman</vt:lpstr>
      <vt:lpstr>Calibri Light</vt:lpstr>
      <vt:lpstr>微软雅黑</vt:lpstr>
      <vt:lpstr>Arial Unicode MS</vt:lpstr>
      <vt:lpstr>文泉驿正黑</vt:lpstr>
      <vt:lpstr>Office 主题</vt:lpstr>
      <vt:lpstr>苹果DToF数据分析报告</vt:lpstr>
      <vt:lpstr>测试目的</vt:lpstr>
      <vt:lpstr>测试目的</vt:lpstr>
      <vt:lpstr>测试目的</vt:lpstr>
      <vt:lpstr>测试结果：实验一</vt:lpstr>
      <vt:lpstr>测试结果：实验一</vt:lpstr>
      <vt:lpstr>测试结果：实验一</vt:lpstr>
      <vt:lpstr>测试结果：实验一</vt:lpstr>
      <vt:lpstr>测试结果：实验一</vt:lpstr>
      <vt:lpstr>测试结果：实验一</vt:lpstr>
      <vt:lpstr>测试结果：实验一</vt:lpstr>
      <vt:lpstr>测试目的</vt:lpstr>
      <vt:lpstr>测试结果：实验二</vt:lpstr>
      <vt:lpstr>测试结果：实验二</vt:lpstr>
      <vt:lpstr>测试结果：实验二</vt:lpstr>
      <vt:lpstr>测试目的</vt:lpstr>
      <vt:lpstr>测试结果：实验三</vt:lpstr>
      <vt:lpstr>测试结果：实验三</vt:lpstr>
      <vt:lpstr>测试结果：实验三</vt:lpstr>
      <vt:lpstr>测试目的</vt:lpstr>
      <vt:lpstr>测试结果：实验四</vt:lpstr>
      <vt:lpstr>测试结果：实验四</vt:lpstr>
      <vt:lpstr>测试结果：实验四</vt:lpstr>
      <vt:lpstr>测试结果：实验四</vt:lpstr>
      <vt:lpstr>测试结果：实验四</vt:lpstr>
      <vt:lpstr>测试结果：实验四</vt:lpstr>
      <vt:lpstr>测试结果：实验四</vt:lpstr>
      <vt:lpstr>测试目的</vt:lpstr>
      <vt:lpstr>测试结果：实验六</vt:lpstr>
      <vt:lpstr>测试结果：实验六</vt:lpstr>
      <vt:lpstr>测试结果：实验六</vt:lpstr>
      <vt:lpstr>测试结果：实验六</vt:lpstr>
      <vt:lpstr>测试结果：实验六</vt:lpstr>
      <vt:lpstr>测试结果：实验六</vt:lpstr>
      <vt:lpstr>测试结果：实验六</vt:lpstr>
      <vt:lpstr>测试目的</vt:lpstr>
      <vt:lpstr>测试结果：实验七</vt:lpstr>
      <vt:lpstr>测试结果：实验七</vt:lpstr>
      <vt:lpstr>测试结果：实验七</vt:lpstr>
      <vt:lpstr>测试结果：实验七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orz</cp:lastModifiedBy>
  <cp:revision>164</cp:revision>
  <dcterms:created xsi:type="dcterms:W3CDTF">2020-09-14T07:55:03Z</dcterms:created>
  <dcterms:modified xsi:type="dcterms:W3CDTF">2020-09-14T07:55:03Z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2052-11.1.0.9522</vt:lpwstr>
  </property>
</Properties>
</file>